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9" r:id="rId3"/>
    <p:sldId id="407" r:id="rId4"/>
    <p:sldId id="1389" r:id="rId5"/>
    <p:sldId id="1390" r:id="rId6"/>
    <p:sldId id="409" r:id="rId7"/>
    <p:sldId id="404" r:id="rId8"/>
    <p:sldId id="408" r:id="rId9"/>
    <p:sldId id="405" r:id="rId10"/>
    <p:sldId id="331" r:id="rId11"/>
    <p:sldId id="411" r:id="rId12"/>
    <p:sldId id="410" r:id="rId13"/>
    <p:sldId id="426" r:id="rId14"/>
    <p:sldId id="427" r:id="rId15"/>
    <p:sldId id="412" r:id="rId16"/>
    <p:sldId id="428" r:id="rId17"/>
    <p:sldId id="413" r:id="rId18"/>
    <p:sldId id="1287" r:id="rId19"/>
    <p:sldId id="469" r:id="rId20"/>
    <p:sldId id="1329" r:id="rId21"/>
    <p:sldId id="451" r:id="rId22"/>
    <p:sldId id="272" r:id="rId23"/>
    <p:sldId id="1330" r:id="rId24"/>
    <p:sldId id="1331" r:id="rId25"/>
    <p:sldId id="1332" r:id="rId26"/>
    <p:sldId id="474" r:id="rId27"/>
    <p:sldId id="475" r:id="rId28"/>
    <p:sldId id="1416" r:id="rId29"/>
    <p:sldId id="476" r:id="rId30"/>
    <p:sldId id="1289" r:id="rId31"/>
    <p:sldId id="417" r:id="rId32"/>
    <p:sldId id="418" r:id="rId33"/>
    <p:sldId id="420" r:id="rId34"/>
    <p:sldId id="327" r:id="rId35"/>
    <p:sldId id="14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E586"/>
    <a:srgbClr val="00E62D"/>
    <a:srgbClr val="0D0EFF"/>
    <a:srgbClr val="29D5CF"/>
    <a:srgbClr val="3CB6D5"/>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66"/>
    <p:restoredTop sz="77696"/>
  </p:normalViewPr>
  <p:slideViewPr>
    <p:cSldViewPr snapToGrid="0" snapToObjects="1" showGuides="1">
      <p:cViewPr varScale="1">
        <p:scale>
          <a:sx n="76" d="100"/>
          <a:sy n="76" d="100"/>
        </p:scale>
        <p:origin x="232" y="616"/>
      </p:cViewPr>
      <p:guideLst>
        <p:guide orient="horz" pos="2184"/>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8/24/20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date</a:t>
            </a:r>
          </a:p>
        </p:txBody>
      </p:sp>
      <p:sp>
        <p:nvSpPr>
          <p:cNvPr id="4" name="Slide Number Placeholder 3"/>
          <p:cNvSpPr>
            <a:spLocks noGrp="1"/>
          </p:cNvSpPr>
          <p:nvPr>
            <p:ph type="sldNum" sz="quarter" idx="10"/>
          </p:nvPr>
        </p:nvSpPr>
        <p:spPr/>
        <p:txBody>
          <a:bodyPr/>
          <a:lstStyle/>
          <a:p>
            <a:fld id="{EF600F17-1E7C-4DD7-A487-72D627135492}" type="slidenum">
              <a:rPr lang="en-US" smtClean="0"/>
              <a:t>27</a:t>
            </a:fld>
            <a:endParaRPr lang="en-US"/>
          </a:p>
        </p:txBody>
      </p:sp>
    </p:spTree>
    <p:extLst>
      <p:ext uri="{BB962C8B-B14F-4D97-AF65-F5344CB8AC3E}">
        <p14:creationId xmlns:p14="http://schemas.microsoft.com/office/powerpoint/2010/main" val="169444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600F17-1E7C-4DD7-A487-72D627135492}" type="slidenum">
              <a:rPr lang="en-US" smtClean="0"/>
              <a:t>29</a:t>
            </a:fld>
            <a:endParaRPr lang="en-US"/>
          </a:p>
        </p:txBody>
      </p:sp>
    </p:spTree>
    <p:extLst>
      <p:ext uri="{BB962C8B-B14F-4D97-AF65-F5344CB8AC3E}">
        <p14:creationId xmlns:p14="http://schemas.microsoft.com/office/powerpoint/2010/main" val="287339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1EFA49E-1062-864D-BBCA-2E519D396F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5D8031D-64C3-394F-867E-2733AAF118B5}" type="slidenum">
              <a:rPr lang="en-US" altLang="en-US" sz="1200">
                <a:solidFill>
                  <a:schemeClr val="tx1"/>
                </a:solidFill>
                <a:latin typeface="Times New Roman" panose="02020603050405020304" pitchFamily="18" charset="0"/>
              </a:rPr>
              <a:pPr/>
              <a:t>4</a:t>
            </a:fld>
            <a:endParaRPr lang="en-US" altLang="en-US" sz="1200">
              <a:solidFill>
                <a:schemeClr val="tx1"/>
              </a:solidFill>
              <a:latin typeface="Times New Roman" panose="02020603050405020304" pitchFamily="18" charset="0"/>
            </a:endParaRPr>
          </a:p>
        </p:txBody>
      </p:sp>
      <p:sp>
        <p:nvSpPr>
          <p:cNvPr id="31747" name="Rectangle 2">
            <a:extLst>
              <a:ext uri="{FF2B5EF4-FFF2-40B4-BE49-F238E27FC236}">
                <a16:creationId xmlns:a16="http://schemas.microsoft.com/office/drawing/2014/main" id="{E1B7943B-3EAC-4F40-B616-FBE5887601FB}"/>
              </a:ext>
            </a:extLst>
          </p:cNvPr>
          <p:cNvSpPr>
            <a:spLocks noGrp="1" noRot="1" noChangeAspect="1" noChangeArrowheads="1" noTextEdit="1"/>
          </p:cNvSpPr>
          <p:nvPr>
            <p:ph type="sldImg"/>
          </p:nvPr>
        </p:nvSpPr>
        <p:spPr>
          <a:xfrm>
            <a:off x="401638" y="696913"/>
            <a:ext cx="6184900" cy="3479800"/>
          </a:xfrm>
          <a:ln/>
        </p:spPr>
      </p:sp>
      <p:sp>
        <p:nvSpPr>
          <p:cNvPr id="31748" name="Rectangle 3">
            <a:extLst>
              <a:ext uri="{FF2B5EF4-FFF2-40B4-BE49-F238E27FC236}">
                <a16:creationId xmlns:a16="http://schemas.microsoft.com/office/drawing/2014/main" id="{41D6D1B7-6C7D-3A4D-BEB8-942C78F074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3211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F323925-000C-804F-9A06-566FE73824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669A3701-2680-7E4D-8D7A-3A7ACF66CF3F}" type="slidenum">
              <a:rPr lang="en-US" altLang="en-US" sz="1200">
                <a:solidFill>
                  <a:schemeClr val="tx1"/>
                </a:solidFill>
                <a:latin typeface="Times New Roman" panose="02020603050405020304" pitchFamily="18" charset="0"/>
              </a:rPr>
              <a:pPr/>
              <a:t>5</a:t>
            </a:fld>
            <a:endParaRPr lang="en-US" altLang="en-US" sz="1200">
              <a:solidFill>
                <a:schemeClr val="tx1"/>
              </a:solidFill>
              <a:latin typeface="Times New Roman" panose="02020603050405020304" pitchFamily="18" charset="0"/>
            </a:endParaRPr>
          </a:p>
        </p:txBody>
      </p:sp>
      <p:sp>
        <p:nvSpPr>
          <p:cNvPr id="32771" name="Rectangle 2">
            <a:extLst>
              <a:ext uri="{FF2B5EF4-FFF2-40B4-BE49-F238E27FC236}">
                <a16:creationId xmlns:a16="http://schemas.microsoft.com/office/drawing/2014/main" id="{FB6BC92B-5768-D44C-8A3D-84B00A96DA8C}"/>
              </a:ext>
            </a:extLst>
          </p:cNvPr>
          <p:cNvSpPr>
            <a:spLocks noGrp="1" noRot="1" noChangeAspect="1" noChangeArrowheads="1" noTextEdit="1"/>
          </p:cNvSpPr>
          <p:nvPr>
            <p:ph type="sldImg"/>
          </p:nvPr>
        </p:nvSpPr>
        <p:spPr>
          <a:xfrm>
            <a:off x="401638" y="696913"/>
            <a:ext cx="6184900" cy="3479800"/>
          </a:xfrm>
          <a:ln/>
        </p:spPr>
      </p:sp>
      <p:sp>
        <p:nvSpPr>
          <p:cNvPr id="32772" name="Rectangle 3">
            <a:extLst>
              <a:ext uri="{FF2B5EF4-FFF2-40B4-BE49-F238E27FC236}">
                <a16:creationId xmlns:a16="http://schemas.microsoft.com/office/drawing/2014/main" id="{71FA4529-CF5A-5C4D-8B60-F03B5A985A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5596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B0E551E-7460-4B0C-8616-EAEFA1171398}" type="slidenum">
              <a:rPr lang="en-US" smtClean="0"/>
              <a:pPr/>
              <a:t>7</a:t>
            </a:fld>
            <a:endParaRPr lang="en-US"/>
          </a:p>
        </p:txBody>
      </p:sp>
      <p:sp>
        <p:nvSpPr>
          <p:cNvPr id="49155" name="Rectangle 2"/>
          <p:cNvSpPr>
            <a:spLocks noGrp="1" noRot="1" noChangeAspect="1" noChangeArrowheads="1" noTextEdit="1"/>
          </p:cNvSpPr>
          <p:nvPr>
            <p:ph type="sldImg"/>
          </p:nvPr>
        </p:nvSpPr>
        <p:spPr>
          <a:xfrm>
            <a:off x="384175" y="685800"/>
            <a:ext cx="6092825" cy="3427413"/>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Tree>
    <p:extLst>
      <p:ext uri="{BB962C8B-B14F-4D97-AF65-F5344CB8AC3E}">
        <p14:creationId xmlns:p14="http://schemas.microsoft.com/office/powerpoint/2010/main" val="18180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xfrm>
            <a:off x="384175" y="685800"/>
            <a:ext cx="6092825" cy="3427413"/>
          </a:xfrm>
          <a:ln/>
        </p:spPr>
      </p:sp>
      <p:sp>
        <p:nvSpPr>
          <p:cNvPr id="22530" name="Notes Placeholder 2"/>
          <p:cNvSpPr>
            <a:spLocks noGrp="1"/>
          </p:cNvSpPr>
          <p:nvPr>
            <p:ph type="body" idx="1"/>
          </p:nvPr>
        </p:nvSpPr>
        <p:spPr>
          <a:noFill/>
          <a:ln/>
        </p:spPr>
        <p:txBody>
          <a:bodyPr/>
          <a:lstStyle/>
          <a:p>
            <a:endParaRPr lang="en-US"/>
          </a:p>
        </p:txBody>
      </p:sp>
      <p:sp>
        <p:nvSpPr>
          <p:cNvPr id="22531" name="Slide Number Placeholder 3"/>
          <p:cNvSpPr>
            <a:spLocks noGrp="1"/>
          </p:cNvSpPr>
          <p:nvPr>
            <p:ph type="sldNum" sz="quarter" idx="5"/>
          </p:nvPr>
        </p:nvSpPr>
        <p:spPr>
          <a:noFill/>
        </p:spPr>
        <p:txBody>
          <a:bodyPr/>
          <a:lstStyle/>
          <a:p>
            <a:fld id="{756F167B-AB85-4A75-9E11-5341BAA316F1}" type="slidenum">
              <a:rPr lang="en-US" smtClean="0"/>
              <a:pPr/>
              <a:t>14</a:t>
            </a:fld>
            <a:endParaRPr lang="en-US"/>
          </a:p>
        </p:txBody>
      </p:sp>
    </p:spTree>
    <p:extLst>
      <p:ext uri="{BB962C8B-B14F-4D97-AF65-F5344CB8AC3E}">
        <p14:creationId xmlns:p14="http://schemas.microsoft.com/office/powerpoint/2010/main" val="1450132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there is already some risk of revealing a secret of C by combining auxiliary information and something learned from DB, then that risk is still there but not increased by C’s participation in the database</a:t>
            </a:r>
            <a:endParaRPr lang="tr-TR"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 is </a:t>
            </a:r>
            <a:r>
              <a:rPr lang="en-US" sz="1200" dirty="0">
                <a:solidFill>
                  <a:srgbClr val="FF0000"/>
                </a:solidFill>
              </a:rPr>
              <a:t>no worse off</a:t>
            </a:r>
            <a:r>
              <a:rPr lang="en-US" sz="1200" dirty="0"/>
              <a:t>  because her record is included in the computation</a:t>
            </a:r>
            <a:endParaRPr lang="tr-TR" sz="1200" dirty="0"/>
          </a:p>
          <a:p>
            <a:endParaRPr lang="tr-TR" dirty="0"/>
          </a:p>
        </p:txBody>
      </p:sp>
    </p:spTree>
    <p:extLst>
      <p:ext uri="{BB962C8B-B14F-4D97-AF65-F5344CB8AC3E}">
        <p14:creationId xmlns:p14="http://schemas.microsoft.com/office/powerpoint/2010/main" val="160037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lnSpc>
                <a:spcPct val="90000"/>
              </a:lnSpc>
              <a:spcBef>
                <a:spcPct val="0"/>
              </a:spcBef>
            </a:pPr>
            <a:endParaRPr lang="en-US"/>
          </a:p>
        </p:txBody>
      </p:sp>
      <p:sp>
        <p:nvSpPr>
          <p:cNvPr id="84996" name="Slide Number Placeholder 3"/>
          <p:cNvSpPr>
            <a:spLocks noGrp="1"/>
          </p:cNvSpPr>
          <p:nvPr>
            <p:ph type="sldNum" sz="quarter" idx="5"/>
          </p:nvPr>
        </p:nvSpPr>
        <p:spPr bwMode="auto">
          <a:ln>
            <a:miter lim="800000"/>
            <a:headEnd/>
            <a:tailEnd/>
          </a:ln>
        </p:spPr>
        <p:txBody>
          <a:bodyPr/>
          <a:lstStyle/>
          <a:p>
            <a:fld id="{7C7A6A0D-1BC4-4349-9782-5F09701DC074}" type="slidenum">
              <a:rPr lang="en-US"/>
              <a:pPr/>
              <a:t>18</a:t>
            </a:fld>
            <a:endParaRPr lang="en-US"/>
          </a:p>
        </p:txBody>
      </p:sp>
    </p:spTree>
    <p:extLst>
      <p:ext uri="{BB962C8B-B14F-4D97-AF65-F5344CB8AC3E}">
        <p14:creationId xmlns:p14="http://schemas.microsoft.com/office/powerpoint/2010/main" val="210918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C5772E3-E116-4852-8B4B-93523ACFD5ED}" type="slidenum">
              <a:rPr lang="en-US" smtClean="0"/>
              <a:pPr/>
              <a:t>20</a:t>
            </a:fld>
            <a:endParaRPr lang="en-US"/>
          </a:p>
        </p:txBody>
      </p:sp>
    </p:spTree>
    <p:extLst>
      <p:ext uri="{BB962C8B-B14F-4D97-AF65-F5344CB8AC3E}">
        <p14:creationId xmlns:p14="http://schemas.microsoft.com/office/powerpoint/2010/main" val="190705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Launched in 2006, </a:t>
            </a:r>
            <a:r>
              <a:rPr lang="en-US" dirty="0" err="1"/>
              <a:t>OnTheMap</a:t>
            </a:r>
            <a:r>
              <a:rPr lang="en-US" baseline="0" dirty="0"/>
              <a:t> is an application that offers visualizations of household and employee concentrations. Starting in 2006, the application employs Differential Privacy to generate a synthetic dataset describing household concentrations for employees. The first map in the slide represents the concentration of employee households for the city or Redmond, WA. The darker the blue, the greater the number of workers that live in the corresponding area (this is the data that is generated using differential privacy). For comparison, the second map presents a visualization of where jobs are located. The darkest area at the bottom left of the city is the area where Microsoft is located. Graphs and tables on the right side of either image break down the worker population in the area by age, earnings, industry sector and race (scrolling down on that right-side panel we can see the explanation of what each color means). Explanations for Age and earnings graphs can be seen in the slide. For industry sector, not surprisingly, the largest bar represents the “Information” sector and the second largest bar corresponds to “Professional, Scientific and Technical Services.” For race, the largest bar is “White Alone” and the second largest bar is “Asian.”</a:t>
            </a:r>
          </a:p>
          <a:p>
            <a:r>
              <a:rPr lang="en-US" baseline="0" dirty="0"/>
              <a:t>The viewer may wonder why it is necessary to generate synthetic data to present a visualization where jobs and households are so closely packed. The answer is that most areas in the map do not have as high a concentration of jobs and, in such cases, it would be easy to identify specific households.</a:t>
            </a:r>
            <a:endParaRPr lang="en-US" dirty="0"/>
          </a:p>
        </p:txBody>
      </p:sp>
      <p:sp>
        <p:nvSpPr>
          <p:cNvPr id="4" name="Slide Number Placeholder 3"/>
          <p:cNvSpPr>
            <a:spLocks noGrp="1"/>
          </p:cNvSpPr>
          <p:nvPr>
            <p:ph type="sldNum" sz="quarter" idx="10"/>
          </p:nvPr>
        </p:nvSpPr>
        <p:spPr/>
        <p:txBody>
          <a:bodyPr/>
          <a:lstStyle/>
          <a:p>
            <a:fld id="{EF600F17-1E7C-4DD7-A487-72D627135492}" type="slidenum">
              <a:rPr lang="en-US" smtClean="0"/>
              <a:t>26</a:t>
            </a:fld>
            <a:endParaRPr lang="en-US"/>
          </a:p>
        </p:txBody>
      </p:sp>
    </p:spTree>
    <p:extLst>
      <p:ext uri="{BB962C8B-B14F-4D97-AF65-F5344CB8AC3E}">
        <p14:creationId xmlns:p14="http://schemas.microsoft.com/office/powerpoint/2010/main" val="397269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D328D6-A13E-1743-9E52-228084B1761C}" type="datetime1">
              <a:rPr lang="en-US" smtClean="0"/>
              <a:t>8/24/20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632FDA-C243-E349-9A7A-47FAEB4FA583}" type="datetime1">
              <a:rPr lang="en-US" smtClean="0"/>
              <a:t>8/24/20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26E126-3BB2-B04F-8C83-5BAF5F5123EA}" type="datetime1">
              <a:rPr lang="en-US" smtClean="0"/>
              <a:t>8/24/20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4CA6D4-BEB1-7C47-B7FC-A8B6040B761B}" type="datetime1">
              <a:rPr lang="en-US" smtClean="0"/>
              <a:t>8/24/20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984157-9058-CD4F-91A0-0337A1B49EC6}" type="datetime1">
              <a:rPr lang="en-US" smtClean="0"/>
              <a:t>8/24/20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43E810-C4FA-4747-9AD3-AE1C95763783}" type="datetime1">
              <a:rPr lang="en-US" smtClean="0"/>
              <a:t>8/24/20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D21CFF-DE57-A74D-B467-436648FB65FB}" type="datetime1">
              <a:rPr lang="en-US" smtClean="0"/>
              <a:t>8/24/20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0EEC22-E587-1B4A-A800-0EB32BAEA748}" type="datetime1">
              <a:rPr lang="en-US" smtClean="0"/>
              <a:t>8/24/20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21D8C-009F-4E42-A3D3-736BEE1555D3}" type="datetime1">
              <a:rPr lang="en-US" smtClean="0"/>
              <a:t>8/24/20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B98A6-4E16-F34F-9DC4-C93514BBB130}" type="datetime1">
              <a:rPr lang="en-US" smtClean="0"/>
              <a:t>8/24/20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D225BA-FA96-284B-97EC-5236E2889F16}" type="datetime1">
              <a:rPr lang="en-US" smtClean="0"/>
              <a:t>8/24/20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55126-933D-A34B-AEDC-18174453B347}" type="datetime1">
              <a:rPr lang="en-US" smtClean="0"/>
              <a:t>8/24/20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png"/><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onthemap.ces.census.go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uber-security-privacy/differential-privacy-open-source-7892c82c42b6" TargetMode="External"/><Relationship Id="rId2" Type="http://schemas.openxmlformats.org/officeDocument/2006/relationships/hyperlink" Target="https://www.microsoft.com/en-us/research/project/privacy-integrated-queries-pinq/" TargetMode="External"/><Relationship Id="rId1" Type="http://schemas.openxmlformats.org/officeDocument/2006/relationships/slideLayout" Target="../slideLayouts/slideLayout2.xml"/><Relationship Id="rId6" Type="http://schemas.openxmlformats.org/officeDocument/2006/relationships/hyperlink" Target="https://www.census.gov/newsroom/blogs/research-matters/2018/08/protecting_the_confi.html" TargetMode="External"/><Relationship Id="rId5" Type="http://schemas.openxmlformats.org/officeDocument/2006/relationships/hyperlink" Target="https://static.googleusercontent.com/media/research.google.com/en/pubs/archive/42852.pdf" TargetMode="External"/><Relationship Id="rId4" Type="http://schemas.openxmlformats.org/officeDocument/2006/relationships/hyperlink" Target="https://www.wired.com/2016/06/apples-differential-privacy-collecting-data/"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lg-VhHlztq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cm.org/binaries/content/assets/publications/consolidated-tex-template/acmart-master.zip" TargetMode="External"/><Relationship Id="rId2" Type="http://schemas.openxmlformats.org/officeDocument/2006/relationships/hyperlink" Target="https://anupamdas.org/teaching/csc-533-fa2020/projects.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431" y="4022442"/>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E3AAB4-97F0-C642-B37E-FFD2199F94F6}"/>
              </a:ext>
            </a:extLst>
          </p:cNvPr>
          <p:cNvSpPr>
            <a:spLocks noGrp="1"/>
          </p:cNvSpPr>
          <p:nvPr>
            <p:ph type="ctrTitle"/>
          </p:nvPr>
        </p:nvSpPr>
        <p:spPr>
          <a:xfrm>
            <a:off x="402771" y="1122363"/>
            <a:ext cx="11212580" cy="2387600"/>
          </a:xfrm>
        </p:spPr>
        <p:txBody>
          <a:bodyPr>
            <a:noAutofit/>
          </a:bodyPr>
          <a:lstStyle/>
          <a:p>
            <a:r>
              <a:rPr lang="en-US" sz="4000" dirty="0">
                <a:solidFill>
                  <a:schemeClr val="tx1"/>
                </a:solidFill>
                <a:latin typeface="Helvetica Neue" charset="0"/>
                <a:ea typeface="Helvetica Neue" charset="0"/>
                <a:cs typeface="Helvetica Neue" charset="0"/>
              </a:rPr>
              <a:t>CSC 533: Privacy in the Digital Age (Fall 2020)</a:t>
            </a:r>
            <a:br>
              <a:rPr lang="en-US" sz="4000" dirty="0">
                <a:solidFill>
                  <a:schemeClr val="tx1"/>
                </a:solidFill>
                <a:latin typeface="Helvetica Neue" charset="0"/>
                <a:ea typeface="Helvetica Neue" charset="0"/>
                <a:cs typeface="Helvetica Neue" charset="0"/>
              </a:rPr>
            </a:br>
            <a:br>
              <a:rPr lang="en-US" sz="4000" dirty="0">
                <a:solidFill>
                  <a:schemeClr val="tx1"/>
                </a:solidFill>
                <a:latin typeface="Helvetica Neue" charset="0"/>
                <a:ea typeface="Helvetica Neue" charset="0"/>
                <a:cs typeface="Helvetica Neue" charset="0"/>
              </a:rPr>
            </a:br>
            <a:r>
              <a:rPr lang="en-US" sz="4000" dirty="0">
                <a:solidFill>
                  <a:schemeClr val="tx1"/>
                </a:solidFill>
                <a:latin typeface="Helvetica Neue" charset="0"/>
                <a:ea typeface="Helvetica Neue" charset="0"/>
                <a:cs typeface="Helvetica Neue" charset="0"/>
              </a:rPr>
              <a:t>Lecture 5: Introduction to Differential Privacy</a:t>
            </a:r>
            <a:br>
              <a:rPr lang="en-US" sz="4000" dirty="0">
                <a:solidFill>
                  <a:schemeClr val="tx1"/>
                </a:solidFill>
                <a:latin typeface="Helvetica Neue" charset="0"/>
                <a:ea typeface="Helvetica Neue" charset="0"/>
                <a:cs typeface="Helvetica Neue" charset="0"/>
              </a:rPr>
            </a:br>
            <a:endParaRPr lang="en-US" sz="4000" dirty="0">
              <a:solidFill>
                <a:schemeClr val="tx1"/>
              </a:solidFill>
            </a:endParaRPr>
          </a:p>
        </p:txBody>
      </p:sp>
      <p:sp>
        <p:nvSpPr>
          <p:cNvPr id="3" name="Subtitle 2">
            <a:extLst>
              <a:ext uri="{FF2B5EF4-FFF2-40B4-BE49-F238E27FC236}">
                <a16:creationId xmlns:a16="http://schemas.microsoft.com/office/drawing/2014/main" id="{F97FA030-1CDF-444B-AEB0-C97D12EA2CEB}"/>
              </a:ext>
            </a:extLst>
          </p:cNvPr>
          <p:cNvSpPr>
            <a:spLocks noGrp="1"/>
          </p:cNvSpPr>
          <p:nvPr>
            <p:ph type="subTitle" idx="1"/>
          </p:nvPr>
        </p:nvSpPr>
        <p:spPr>
          <a:xfrm>
            <a:off x="402771" y="4564123"/>
            <a:ext cx="3559629" cy="1655762"/>
          </a:xfrm>
        </p:spPr>
        <p:txBody>
          <a:bodyPr/>
          <a:lstStyle/>
          <a:p>
            <a:r>
              <a:rPr lang="en-US" sz="3200" dirty="0">
                <a:latin typeface="Helvetica Neue" charset="0"/>
                <a:ea typeface="Helvetica Neue" charset="0"/>
                <a:cs typeface="Helvetica Neue" charset="0"/>
              </a:rPr>
              <a:t>Anupam Das</a:t>
            </a:r>
          </a:p>
          <a:p>
            <a:endParaRPr lang="en-US" sz="1600" dirty="0">
              <a:latin typeface="Helvetica Neue" charset="0"/>
              <a:ea typeface="Helvetica Neue" charset="0"/>
              <a:cs typeface="Helvetica Neue" charset="0"/>
            </a:endParaRPr>
          </a:p>
          <a:p>
            <a:r>
              <a:rPr lang="en-US" dirty="0">
                <a:latin typeface="Helvetica Neue" charset="0"/>
                <a:ea typeface="Helvetica Neue" charset="0"/>
                <a:cs typeface="Helvetica Neue" charset="0"/>
              </a:rPr>
              <a:t>Aug 25, 2020</a:t>
            </a:r>
          </a:p>
          <a:p>
            <a:endParaRPr lang="en-US" dirty="0"/>
          </a:p>
        </p:txBody>
      </p:sp>
      <p:sp>
        <p:nvSpPr>
          <p:cNvPr id="5" name="Slide Number Placeholder 4"/>
          <p:cNvSpPr>
            <a:spLocks noGrp="1"/>
          </p:cNvSpPr>
          <p:nvPr>
            <p:ph type="sldNum" sz="quarter" idx="12"/>
          </p:nvPr>
        </p:nvSpPr>
        <p:spPr/>
        <p:txBody>
          <a:bodyPr/>
          <a:lstStyle/>
          <a:p>
            <a:fld id="{3E5BF5F9-4D9A-9543-85E8-59158CD2B6EB}" type="slidenum">
              <a:rPr lang="en-US" smtClean="0"/>
              <a:t>1</a:t>
            </a:fld>
            <a:endParaRPr lang="en-US"/>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76B48D-45CC-1B47-ABEC-4A63C95281AC}"/>
              </a:ext>
            </a:extLst>
          </p:cNvPr>
          <p:cNvSpPr>
            <a:spLocks noGrp="1"/>
          </p:cNvSpPr>
          <p:nvPr>
            <p:ph type="title"/>
          </p:nvPr>
        </p:nvSpPr>
        <p:spPr>
          <a:xfrm>
            <a:off x="502795" y="137924"/>
            <a:ext cx="11034010" cy="1325563"/>
          </a:xfrm>
        </p:spPr>
        <p:txBody>
          <a:bodyPr>
            <a:normAutofit/>
          </a:bodyPr>
          <a:lstStyle/>
          <a:p>
            <a:r>
              <a:rPr lang="en-US" dirty="0">
                <a:latin typeface="Arial" charset="0"/>
                <a:ea typeface="Arial" charset="0"/>
                <a:cs typeface="Arial" charset="0"/>
              </a:rPr>
              <a:t>Illustrative example of interactive setting</a:t>
            </a:r>
            <a:endParaRPr lang="en-US" dirty="0"/>
          </a:p>
        </p:txBody>
      </p:sp>
      <p:grpSp>
        <p:nvGrpSpPr>
          <p:cNvPr id="7" name="Group 6" descr="interactive query"/>
          <p:cNvGrpSpPr/>
          <p:nvPr/>
        </p:nvGrpSpPr>
        <p:grpSpPr>
          <a:xfrm>
            <a:off x="790465" y="1124262"/>
            <a:ext cx="9612709" cy="5461947"/>
            <a:chOff x="790465" y="800706"/>
            <a:chExt cx="9740900" cy="5785503"/>
          </a:xfrm>
        </p:grpSpPr>
        <p:pic>
          <p:nvPicPr>
            <p:cNvPr id="4" name="Picture 3"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65" y="800706"/>
              <a:ext cx="9740900" cy="5785503"/>
            </a:xfrm>
            <a:prstGeom prst="rect">
              <a:avLst/>
            </a:prstGeom>
          </p:spPr>
        </p:pic>
        <p:sp>
          <p:nvSpPr>
            <p:cNvPr id="5" name="TextBox 4"/>
            <p:cNvSpPr txBox="1"/>
            <p:nvPr/>
          </p:nvSpPr>
          <p:spPr>
            <a:xfrm>
              <a:off x="9649810" y="5914915"/>
              <a:ext cx="664779" cy="441435"/>
            </a:xfrm>
            <a:prstGeom prst="rect">
              <a:avLst/>
            </a:prstGeom>
            <a:solidFill>
              <a:schemeClr val="bg1"/>
            </a:solidFill>
            <a:ln>
              <a:solidFill>
                <a:schemeClr val="bg1"/>
              </a:solidFill>
            </a:ln>
          </p:spPr>
          <p:txBody>
            <a:bodyPr wrap="square" rtlCol="0">
              <a:spAutoFit/>
            </a:bodyPr>
            <a:lstStyle/>
            <a:p>
              <a:endParaRPr lang="en-US"/>
            </a:p>
          </p:txBody>
        </p:sp>
      </p:grpSp>
      <p:sp>
        <p:nvSpPr>
          <p:cNvPr id="2" name="Slide Number Placeholder 1"/>
          <p:cNvSpPr>
            <a:spLocks noGrp="1"/>
          </p:cNvSpPr>
          <p:nvPr>
            <p:ph type="sldNum" sz="quarter" idx="12"/>
          </p:nvPr>
        </p:nvSpPr>
        <p:spPr/>
        <p:txBody>
          <a:bodyPr/>
          <a:lstStyle/>
          <a:p>
            <a:fld id="{3E5BF5F9-4D9A-9543-85E8-59158CD2B6EB}" type="slidenum">
              <a:rPr lang="en-US" smtClean="0"/>
              <a:t>10</a:t>
            </a:fld>
            <a:endParaRPr lang="en-US"/>
          </a:p>
        </p:txBody>
      </p:sp>
    </p:spTree>
    <p:extLst>
      <p:ext uri="{BB962C8B-B14F-4D97-AF65-F5344CB8AC3E}">
        <p14:creationId xmlns:p14="http://schemas.microsoft.com/office/powerpoint/2010/main" val="56149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18CB93-E733-0A4E-9704-34EEA5D6331A}"/>
              </a:ext>
            </a:extLst>
          </p:cNvPr>
          <p:cNvSpPr>
            <a:spLocks noGrp="1"/>
          </p:cNvSpPr>
          <p:nvPr>
            <p:ph type="title"/>
          </p:nvPr>
        </p:nvSpPr>
        <p:spPr/>
        <p:txBody>
          <a:bodyPr/>
          <a:lstStyle/>
          <a:p>
            <a:r>
              <a:rPr lang="en-US" dirty="0">
                <a:latin typeface="Arial" charset="0"/>
                <a:ea typeface="Arial" charset="0"/>
                <a:cs typeface="Arial" charset="0"/>
              </a:rPr>
              <a:t>Why interactive models?</a:t>
            </a:r>
            <a:endParaRPr lang="en-US" dirty="0"/>
          </a:p>
        </p:txBody>
      </p:sp>
      <p:sp>
        <p:nvSpPr>
          <p:cNvPr id="5" name="Content Placeholder 4">
            <a:extLst>
              <a:ext uri="{FF2B5EF4-FFF2-40B4-BE49-F238E27FC236}">
                <a16:creationId xmlns:a16="http://schemas.microsoft.com/office/drawing/2014/main" id="{09A5A743-235A-764C-9835-6577EA7A9873}"/>
              </a:ext>
            </a:extLst>
          </p:cNvPr>
          <p:cNvSpPr>
            <a:spLocks noGrp="1"/>
          </p:cNvSpPr>
          <p:nvPr>
            <p:ph idx="1"/>
          </p:nvPr>
        </p:nvSpPr>
        <p:spPr>
          <a:xfrm>
            <a:off x="838200" y="2187574"/>
            <a:ext cx="10515600" cy="2819141"/>
          </a:xfrm>
        </p:spPr>
        <p:txBody>
          <a:bodyPr/>
          <a:lstStyle/>
          <a:p>
            <a:pPr marL="457200" indent="-457200">
              <a:buFont typeface="Arial" charset="0"/>
              <a:buChar char="•"/>
            </a:pPr>
            <a:r>
              <a:rPr lang="en-US" dirty="0">
                <a:latin typeface="Arial" charset="0"/>
                <a:ea typeface="Arial" charset="0"/>
                <a:cs typeface="Arial" charset="0"/>
              </a:rPr>
              <a:t>May be possible to better balance privacy and utility</a:t>
            </a:r>
          </a:p>
          <a:p>
            <a:pPr marL="457200" indent="-457200">
              <a:buFont typeface="Arial" charset="0"/>
              <a:buChar char="•"/>
            </a:pPr>
            <a:endParaRPr lang="en-US" dirty="0">
              <a:latin typeface="Arial" charset="0"/>
              <a:ea typeface="Arial" charset="0"/>
              <a:cs typeface="Arial" charset="0"/>
            </a:endParaRPr>
          </a:p>
          <a:p>
            <a:pPr marL="457200" indent="-457200">
              <a:buFont typeface="Arial" charset="0"/>
              <a:buChar char="•"/>
            </a:pPr>
            <a:r>
              <a:rPr lang="en-US" dirty="0">
                <a:latin typeface="Arial" charset="0"/>
                <a:ea typeface="Arial" charset="0"/>
                <a:cs typeface="Arial" charset="0"/>
              </a:rPr>
              <a:t>Easier when talking about privacy for specific queries</a:t>
            </a:r>
          </a:p>
          <a:p>
            <a:pPr marL="457200" indent="-457200">
              <a:buFont typeface="Arial" charset="0"/>
              <a:buChar char="•"/>
            </a:pPr>
            <a:endParaRPr lang="en-US" dirty="0">
              <a:latin typeface="Arial" charset="0"/>
              <a:ea typeface="Arial" charset="0"/>
              <a:cs typeface="Arial" charset="0"/>
            </a:endParaRPr>
          </a:p>
          <a:p>
            <a:pPr marL="457200" indent="-457200">
              <a:buFont typeface="Arial" charset="0"/>
              <a:buChar char="•"/>
            </a:pPr>
            <a:r>
              <a:rPr lang="en-US" dirty="0">
                <a:latin typeface="Arial" charset="0"/>
                <a:ea typeface="Arial" charset="0"/>
                <a:cs typeface="Arial" charset="0"/>
              </a:rPr>
              <a:t>The full dataset is not make public</a:t>
            </a:r>
          </a:p>
          <a:p>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11</a:t>
            </a:fld>
            <a:endParaRPr lang="en-US"/>
          </a:p>
        </p:txBody>
      </p:sp>
    </p:spTree>
    <p:extLst>
      <p:ext uri="{BB962C8B-B14F-4D97-AF65-F5344CB8AC3E}">
        <p14:creationId xmlns:p14="http://schemas.microsoft.com/office/powerpoint/2010/main" val="103361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42650B-2E96-1644-A6F1-830CA04E1303}"/>
              </a:ext>
            </a:extLst>
          </p:cNvPr>
          <p:cNvSpPr>
            <a:spLocks noGrp="1"/>
          </p:cNvSpPr>
          <p:nvPr>
            <p:ph type="title"/>
          </p:nvPr>
        </p:nvSpPr>
        <p:spPr>
          <a:xfrm>
            <a:off x="204985" y="0"/>
            <a:ext cx="11782030" cy="1325563"/>
          </a:xfrm>
        </p:spPr>
        <p:txBody>
          <a:bodyPr>
            <a:normAutofit/>
          </a:bodyPr>
          <a:lstStyle/>
          <a:p>
            <a:r>
              <a:rPr lang="en-US" dirty="0">
                <a:latin typeface="Arial" charset="0"/>
                <a:ea typeface="Arial" charset="0"/>
                <a:cs typeface="Arial" charset="0"/>
              </a:rPr>
              <a:t>Does interactive setting prevent inference?</a:t>
            </a:r>
            <a:endParaRPr lang="en-US" dirty="0"/>
          </a:p>
        </p:txBody>
      </p:sp>
      <p:grpSp>
        <p:nvGrpSpPr>
          <p:cNvPr id="4" name="Group 3" descr="interactive query to obtain max and sum of rows"/>
          <p:cNvGrpSpPr/>
          <p:nvPr/>
        </p:nvGrpSpPr>
        <p:grpSpPr>
          <a:xfrm>
            <a:off x="2862100" y="1153290"/>
            <a:ext cx="8523912" cy="5704710"/>
            <a:chOff x="1041400" y="1124529"/>
            <a:chExt cx="8523912" cy="5704710"/>
          </a:xfrm>
        </p:grpSpPr>
        <p:pic>
          <p:nvPicPr>
            <p:cNvPr id="3" name="Picture 2" descr="&quot;&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1124529"/>
              <a:ext cx="8402145" cy="5704710"/>
            </a:xfrm>
            <a:prstGeom prst="rect">
              <a:avLst/>
            </a:prstGeom>
          </p:spPr>
        </p:pic>
        <p:sp>
          <p:nvSpPr>
            <p:cNvPr id="5" name="TextBox 4"/>
            <p:cNvSpPr txBox="1"/>
            <p:nvPr/>
          </p:nvSpPr>
          <p:spPr>
            <a:xfrm>
              <a:off x="8900533" y="6356350"/>
              <a:ext cx="664779" cy="441435"/>
            </a:xfrm>
            <a:prstGeom prst="rect">
              <a:avLst/>
            </a:prstGeom>
            <a:solidFill>
              <a:schemeClr val="bg1"/>
            </a:solidFill>
            <a:ln>
              <a:solidFill>
                <a:schemeClr val="bg1"/>
              </a:solidFill>
            </a:ln>
          </p:spPr>
          <p:txBody>
            <a:bodyPr wrap="square" rtlCol="0">
              <a:spAutoFit/>
            </a:bodyPr>
            <a:lstStyle/>
            <a:p>
              <a:endParaRPr lang="en-US"/>
            </a:p>
          </p:txBody>
        </p:sp>
      </p:grpSp>
      <p:sp>
        <p:nvSpPr>
          <p:cNvPr id="7" name="Cloud Callout 6"/>
          <p:cNvSpPr/>
          <p:nvPr/>
        </p:nvSpPr>
        <p:spPr>
          <a:xfrm>
            <a:off x="180121" y="2903983"/>
            <a:ext cx="3209465" cy="1568050"/>
          </a:xfrm>
          <a:prstGeom prst="cloudCallout">
            <a:avLst>
              <a:gd name="adj1" fmla="val 75577"/>
              <a:gd name="adj2" fmla="val 12496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charset="0"/>
                <a:ea typeface="Arial" charset="0"/>
                <a:cs typeface="Arial" charset="0"/>
              </a:rPr>
              <a:t>could d1=d2=d3=5?</a:t>
            </a:r>
          </a:p>
        </p:txBody>
      </p:sp>
      <p:sp>
        <p:nvSpPr>
          <p:cNvPr id="10" name="TextBox 9">
            <a:extLst>
              <a:ext uri="{FF2B5EF4-FFF2-40B4-BE49-F238E27FC236}">
                <a16:creationId xmlns:a16="http://schemas.microsoft.com/office/drawing/2014/main" id="{F626D29D-042A-E94B-A785-395DEE92044B}"/>
              </a:ext>
            </a:extLst>
          </p:cNvPr>
          <p:cNvSpPr txBox="1"/>
          <p:nvPr/>
        </p:nvSpPr>
        <p:spPr>
          <a:xfrm>
            <a:off x="9785948" y="4948708"/>
            <a:ext cx="253534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Auditor has to do a lot of work</a:t>
            </a:r>
          </a:p>
        </p:txBody>
      </p:sp>
      <p:sp>
        <p:nvSpPr>
          <p:cNvPr id="2" name="Slide Number Placeholder 1"/>
          <p:cNvSpPr>
            <a:spLocks noGrp="1"/>
          </p:cNvSpPr>
          <p:nvPr>
            <p:ph type="sldNum" sz="quarter" idx="12"/>
          </p:nvPr>
        </p:nvSpPr>
        <p:spPr/>
        <p:txBody>
          <a:bodyPr/>
          <a:lstStyle/>
          <a:p>
            <a:fld id="{3E5BF5F9-4D9A-9543-85E8-59158CD2B6EB}" type="slidenum">
              <a:rPr lang="en-US" smtClean="0"/>
              <a:t>12</a:t>
            </a:fld>
            <a:endParaRPr lang="en-US"/>
          </a:p>
        </p:txBody>
      </p:sp>
    </p:spTree>
    <p:extLst>
      <p:ext uri="{BB962C8B-B14F-4D97-AF65-F5344CB8AC3E}">
        <p14:creationId xmlns:p14="http://schemas.microsoft.com/office/powerpoint/2010/main" val="201497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A956-7A6D-364D-A33A-75BF4595AAAD}"/>
              </a:ext>
            </a:extLst>
          </p:cNvPr>
          <p:cNvSpPr>
            <a:spLocks noGrp="1"/>
          </p:cNvSpPr>
          <p:nvPr>
            <p:ph type="title"/>
          </p:nvPr>
        </p:nvSpPr>
        <p:spPr/>
        <p:txBody>
          <a:bodyPr/>
          <a:lstStyle/>
          <a:p>
            <a:r>
              <a:rPr lang="en-US" altLang="en-US" dirty="0"/>
              <a:t>Classical intuition for privacy</a:t>
            </a:r>
            <a:endParaRPr lang="en-US" dirty="0"/>
          </a:p>
        </p:txBody>
      </p:sp>
      <p:sp>
        <p:nvSpPr>
          <p:cNvPr id="14339" name="Rectangle 3"/>
          <p:cNvSpPr>
            <a:spLocks noGrp="1" noChangeArrowheads="1"/>
          </p:cNvSpPr>
          <p:nvPr>
            <p:ph idx="1"/>
          </p:nvPr>
        </p:nvSpPr>
        <p:spPr/>
        <p:txBody>
          <a:bodyPr>
            <a:normAutofit/>
          </a:bodyPr>
          <a:lstStyle/>
          <a:p>
            <a:r>
              <a:rPr lang="en-US" dirty="0">
                <a:latin typeface="Arial" charset="0"/>
                <a:ea typeface="Arial" charset="0"/>
                <a:cs typeface="Arial" charset="0"/>
              </a:rPr>
              <a:t>“If the release of statistics S makes it possible to determine the value [of private information] more accurately than is possible without access to S, a disclosure has taken place.”   </a:t>
            </a:r>
            <a:r>
              <a:rPr lang="en-US" b="1" dirty="0">
                <a:solidFill>
                  <a:schemeClr val="tx2"/>
                </a:solidFill>
                <a:latin typeface="Arial" charset="0"/>
                <a:ea typeface="Arial" charset="0"/>
                <a:cs typeface="Arial" charset="0"/>
              </a:rPr>
              <a:t>[</a:t>
            </a:r>
            <a:r>
              <a:rPr lang="en-US" b="1" dirty="0" err="1">
                <a:solidFill>
                  <a:schemeClr val="tx2"/>
                </a:solidFill>
                <a:latin typeface="Arial" charset="0"/>
                <a:ea typeface="Arial" charset="0"/>
                <a:cs typeface="Arial" charset="0"/>
              </a:rPr>
              <a:t>Dalenius</a:t>
            </a:r>
            <a:r>
              <a:rPr lang="en-US" b="1" dirty="0">
                <a:solidFill>
                  <a:schemeClr val="tx2"/>
                </a:solidFill>
                <a:latin typeface="Arial" charset="0"/>
                <a:ea typeface="Arial" charset="0"/>
                <a:cs typeface="Arial" charset="0"/>
              </a:rPr>
              <a:t> 1977]</a:t>
            </a:r>
          </a:p>
          <a:p>
            <a:pPr lvl="1"/>
            <a:r>
              <a:rPr lang="en-US" dirty="0">
                <a:solidFill>
                  <a:srgbClr val="0D0EFF"/>
                </a:solidFill>
                <a:latin typeface="Arial" charset="0"/>
                <a:ea typeface="Arial" charset="0"/>
                <a:cs typeface="Arial" charset="0"/>
              </a:rPr>
              <a:t>Access to a statistical database should not enable one to learn anything about an individual that could not be learned without access</a:t>
            </a:r>
            <a:endParaRPr lang="en-US" sz="2000" dirty="0">
              <a:latin typeface="Arial" charset="0"/>
              <a:ea typeface="Arial" charset="0"/>
              <a:cs typeface="Arial" charset="0"/>
            </a:endParaRPr>
          </a:p>
          <a:p>
            <a:endParaRPr lang="en-US" dirty="0"/>
          </a:p>
          <a:p>
            <a:r>
              <a:rPr lang="en-US" dirty="0"/>
              <a:t>Naturally relates to </a:t>
            </a:r>
            <a:r>
              <a:rPr lang="en-US" b="1" dirty="0"/>
              <a:t>semantic security</a:t>
            </a:r>
            <a:r>
              <a:rPr lang="en-US" dirty="0"/>
              <a:t> in cryptosystems </a:t>
            </a:r>
          </a:p>
          <a:p>
            <a:pPr lvl="1"/>
            <a:r>
              <a:rPr lang="en-US" altLang="en-US" dirty="0">
                <a:solidFill>
                  <a:srgbClr val="0D0EFF"/>
                </a:solidFill>
                <a:latin typeface="Arial" charset="0"/>
                <a:ea typeface="Arial" charset="0"/>
                <a:cs typeface="Arial" charset="0"/>
              </a:rPr>
              <a:t>Anything about the plaintext that can be learned from a ciphertext can be learned without the ciphertext</a:t>
            </a:r>
          </a:p>
          <a:p>
            <a:endParaRPr lang="en-US"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91F54218-ECD5-40B3-9B38-179C82A047E5}" type="slidenum">
              <a:rPr lang="en-US" smtClean="0"/>
              <a:pPr/>
              <a:t>13</a:t>
            </a:fld>
            <a:endParaRPr lang="en-US" dirty="0"/>
          </a:p>
        </p:txBody>
      </p:sp>
    </p:spTree>
    <p:extLst>
      <p:ext uri="{BB962C8B-B14F-4D97-AF65-F5344CB8AC3E}">
        <p14:creationId xmlns:p14="http://schemas.microsoft.com/office/powerpoint/2010/main" val="57021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6202-2979-5A4A-BE10-AA6B779CE241}"/>
              </a:ext>
            </a:extLst>
          </p:cNvPr>
          <p:cNvSpPr>
            <a:spLocks noGrp="1"/>
          </p:cNvSpPr>
          <p:nvPr>
            <p:ph type="title"/>
          </p:nvPr>
        </p:nvSpPr>
        <p:spPr/>
        <p:txBody>
          <a:bodyPr/>
          <a:lstStyle/>
          <a:p>
            <a:r>
              <a:rPr lang="en-US" altLang="en-US" dirty="0"/>
              <a:t>Problems with classical intuition</a:t>
            </a:r>
            <a:endParaRPr lang="en-US" dirty="0"/>
          </a:p>
        </p:txBody>
      </p:sp>
      <p:sp>
        <p:nvSpPr>
          <p:cNvPr id="1056771" name="Rectangle 3"/>
          <p:cNvSpPr>
            <a:spLocks noGrp="1" noChangeArrowheads="1"/>
          </p:cNvSpPr>
          <p:nvPr>
            <p:ph idx="1"/>
          </p:nvPr>
        </p:nvSpPr>
        <p:spPr/>
        <p:txBody>
          <a:bodyPr>
            <a:normAutofit fontScale="92500"/>
          </a:bodyPr>
          <a:lstStyle/>
          <a:p>
            <a:r>
              <a:rPr lang="en-US" dirty="0">
                <a:latin typeface="Arial" charset="0"/>
                <a:ea typeface="Arial" charset="0"/>
                <a:cs typeface="Arial" charset="0"/>
                <a:sym typeface="Symbol" pitchFamily="18" charset="2"/>
              </a:rPr>
              <a:t>Too strong: </a:t>
            </a:r>
            <a:r>
              <a:rPr lang="zh-CN" altLang="zh-CN" dirty="0">
                <a:solidFill>
                  <a:srgbClr val="0D0EFF"/>
                </a:solidFill>
              </a:rPr>
              <a:t>It is not possible to design any non-trivial mechanism that satisfies such strong notion of privacy</a:t>
            </a:r>
            <a:endParaRPr lang="en-US" dirty="0">
              <a:solidFill>
                <a:srgbClr val="0D0EFF"/>
              </a:solidFill>
              <a:latin typeface="Arial" charset="0"/>
              <a:ea typeface="Arial" charset="0"/>
              <a:cs typeface="Arial" charset="0"/>
              <a:sym typeface="Symbol" pitchFamily="18" charset="2"/>
            </a:endParaRPr>
          </a:p>
          <a:p>
            <a:pPr lvl="1"/>
            <a:r>
              <a:rPr lang="en-US" dirty="0">
                <a:latin typeface="Arial" charset="0"/>
                <a:ea typeface="Arial" charset="0"/>
                <a:cs typeface="Arial" charset="0"/>
                <a:sym typeface="Symbol" pitchFamily="18" charset="2"/>
              </a:rPr>
              <a:t>Background knowledge combined with coarse statistics can still allow inferences</a:t>
            </a:r>
          </a:p>
          <a:p>
            <a:endParaRPr lang="en-US" dirty="0">
              <a:latin typeface="Arial" charset="0"/>
              <a:ea typeface="Arial" charset="0"/>
              <a:cs typeface="Arial" charset="0"/>
              <a:sym typeface="Symbol" pitchFamily="18" charset="2"/>
            </a:endParaRPr>
          </a:p>
          <a:p>
            <a:r>
              <a:rPr lang="en-US" dirty="0">
                <a:latin typeface="Arial" charset="0"/>
                <a:ea typeface="Arial" charset="0"/>
                <a:cs typeface="Arial" charset="0"/>
                <a:sym typeface="Symbol" pitchFamily="18" charset="2"/>
              </a:rPr>
              <a:t>Illustrative Example</a:t>
            </a:r>
          </a:p>
          <a:p>
            <a:pPr lvl="1"/>
            <a:r>
              <a:rPr lang="en-US" dirty="0">
                <a:latin typeface="Arial" charset="0"/>
                <a:ea typeface="Arial" charset="0"/>
                <a:cs typeface="Arial" charset="0"/>
                <a:sym typeface="Symbol" pitchFamily="18" charset="2"/>
              </a:rPr>
              <a:t>Sensitive information: The height of Alice</a:t>
            </a:r>
          </a:p>
          <a:p>
            <a:pPr lvl="1"/>
            <a:r>
              <a:rPr lang="en-US" dirty="0">
                <a:latin typeface="Arial" charset="0"/>
                <a:ea typeface="Arial" charset="0"/>
                <a:cs typeface="Arial" charset="0"/>
                <a:sym typeface="Symbol" pitchFamily="18" charset="2"/>
              </a:rPr>
              <a:t>Background knowledge: Alice is 2 inches shorter than the average US woman</a:t>
            </a:r>
          </a:p>
          <a:p>
            <a:pPr marL="685800" lvl="2">
              <a:spcBef>
                <a:spcPts val="1000"/>
              </a:spcBef>
            </a:pPr>
            <a:r>
              <a:rPr lang="en-US" sz="2400" dirty="0">
                <a:latin typeface="Arial" charset="0"/>
                <a:ea typeface="Arial" charset="0"/>
                <a:cs typeface="Arial" charset="0"/>
                <a:sym typeface="Symbol" pitchFamily="18" charset="2"/>
              </a:rPr>
              <a:t>Output statistic: Average height of US women </a:t>
            </a:r>
          </a:p>
          <a:p>
            <a:pPr marL="685800" lvl="2">
              <a:spcBef>
                <a:spcPts val="1000"/>
              </a:spcBef>
            </a:pPr>
            <a:r>
              <a:rPr lang="en-US" sz="2400" dirty="0">
                <a:latin typeface="Arial" charset="0"/>
                <a:ea typeface="Arial" charset="0"/>
                <a:cs typeface="Arial" charset="0"/>
                <a:sym typeface="Symbol" pitchFamily="18" charset="2"/>
              </a:rPr>
              <a:t>Inference: Alice’s height= avg. height </a:t>
            </a:r>
            <a:r>
              <a:rPr lang="mr-IN" sz="2400" dirty="0">
                <a:latin typeface="Arial" charset="0"/>
                <a:ea typeface="Arial" charset="0"/>
                <a:cs typeface="Arial" charset="0"/>
                <a:sym typeface="Symbol" pitchFamily="18" charset="2"/>
              </a:rPr>
              <a:t>–</a:t>
            </a:r>
            <a:r>
              <a:rPr lang="en-US" sz="2400" dirty="0">
                <a:latin typeface="Arial" charset="0"/>
                <a:ea typeface="Arial" charset="0"/>
                <a:cs typeface="Arial" charset="0"/>
                <a:sym typeface="Symbol" pitchFamily="18" charset="2"/>
              </a:rPr>
              <a:t> 2 inch </a:t>
            </a:r>
            <a:r>
              <a:rPr lang="mr-IN" sz="2400" dirty="0">
                <a:latin typeface="Arial" charset="0"/>
                <a:ea typeface="Arial" charset="0"/>
                <a:cs typeface="Arial" charset="0"/>
                <a:sym typeface="Symbol" pitchFamily="18" charset="2"/>
              </a:rPr>
              <a:t>…</a:t>
            </a:r>
            <a:r>
              <a:rPr lang="en-US" sz="2400" dirty="0">
                <a:latin typeface="Arial" charset="0"/>
                <a:ea typeface="Arial" charset="0"/>
                <a:cs typeface="Arial" charset="0"/>
                <a:sym typeface="Symbol" pitchFamily="18" charset="2"/>
              </a:rPr>
              <a:t> </a:t>
            </a:r>
            <a:r>
              <a:rPr lang="en-US" sz="2400" dirty="0">
                <a:solidFill>
                  <a:srgbClr val="FF0000"/>
                </a:solidFill>
                <a:latin typeface="Arial" charset="0"/>
                <a:ea typeface="Arial" charset="0"/>
                <a:cs typeface="Arial" charset="0"/>
                <a:sym typeface="Symbol" pitchFamily="18" charset="2"/>
              </a:rPr>
              <a:t>even if her record </a:t>
            </a:r>
            <a:r>
              <a:rPr lang="en-US" sz="2400" u="sng" dirty="0">
                <a:solidFill>
                  <a:srgbClr val="FF0000"/>
                </a:solidFill>
                <a:latin typeface="Arial" charset="0"/>
                <a:ea typeface="Arial" charset="0"/>
                <a:cs typeface="Arial" charset="0"/>
                <a:sym typeface="Symbol" pitchFamily="18" charset="2"/>
              </a:rPr>
              <a:t>is not</a:t>
            </a:r>
            <a:r>
              <a:rPr lang="en-US" sz="2400" dirty="0">
                <a:solidFill>
                  <a:srgbClr val="FF0000"/>
                </a:solidFill>
                <a:latin typeface="Arial" charset="0"/>
                <a:ea typeface="Arial" charset="0"/>
                <a:cs typeface="Arial" charset="0"/>
                <a:sym typeface="Symbol" pitchFamily="18" charset="2"/>
              </a:rPr>
              <a:t> in the database!</a:t>
            </a:r>
          </a:p>
          <a:p>
            <a:endParaRPr lang="en-US" dirty="0">
              <a:solidFill>
                <a:srgbClr val="FF0000"/>
              </a:solidFill>
              <a:latin typeface="Arial" charset="0"/>
              <a:ea typeface="Arial" charset="0"/>
              <a:cs typeface="Arial" charset="0"/>
              <a:sym typeface="Symbol" pitchFamily="18" charset="2"/>
            </a:endParaRPr>
          </a:p>
        </p:txBody>
      </p:sp>
      <p:sp>
        <p:nvSpPr>
          <p:cNvPr id="5" name="Slide Number Placeholder 3"/>
          <p:cNvSpPr>
            <a:spLocks noGrp="1"/>
          </p:cNvSpPr>
          <p:nvPr>
            <p:ph type="sldNum" sz="quarter" idx="12"/>
          </p:nvPr>
        </p:nvSpPr>
        <p:spPr/>
        <p:txBody>
          <a:bodyPr/>
          <a:lstStyle/>
          <a:p>
            <a:fld id="{91F54218-ECD5-40B3-9B38-179C82A047E5}" type="slidenum">
              <a:rPr lang="en-US" smtClean="0"/>
              <a:pPr/>
              <a:t>14</a:t>
            </a:fld>
            <a:endParaRPr lang="en-US"/>
          </a:p>
        </p:txBody>
      </p:sp>
    </p:spTree>
    <p:extLst>
      <p:ext uri="{BB962C8B-B14F-4D97-AF65-F5344CB8AC3E}">
        <p14:creationId xmlns:p14="http://schemas.microsoft.com/office/powerpoint/2010/main" val="151266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6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6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6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67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67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67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677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677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771">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6771">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677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6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1BC17-F962-9549-ABB7-0585033956AD}"/>
              </a:ext>
            </a:extLst>
          </p:cNvPr>
          <p:cNvSpPr>
            <a:spLocks noGrp="1"/>
          </p:cNvSpPr>
          <p:nvPr>
            <p:ph type="title"/>
          </p:nvPr>
        </p:nvSpPr>
        <p:spPr/>
        <p:txBody>
          <a:bodyPr/>
          <a:lstStyle/>
          <a:p>
            <a:r>
              <a:rPr lang="en-US" dirty="0">
                <a:latin typeface="Arial" charset="0"/>
                <a:ea typeface="Arial" charset="0"/>
                <a:cs typeface="Arial" charset="0"/>
              </a:rPr>
              <a:t>Towards a better privacy goal</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497546" y="1606736"/>
                <a:ext cx="8113054" cy="3724096"/>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When a curator is releasing statistics about a database, where is the safest place to be?</a:t>
                </a:r>
              </a:p>
              <a:p>
                <a:pPr marL="914400" lvl="1" indent="-457200">
                  <a:buFont typeface="Wingdings" charset="2"/>
                  <a:buChar char="§"/>
                </a:pPr>
                <a:endParaRPr lang="en-US" sz="1200" dirty="0">
                  <a:solidFill>
                    <a:srgbClr val="FF0000"/>
                  </a:solidFill>
                  <a:latin typeface="Arial" charset="0"/>
                  <a:ea typeface="Arial" charset="0"/>
                  <a:cs typeface="Arial" charset="0"/>
                </a:endParaRPr>
              </a:p>
              <a:p>
                <a:pPr marL="1371600" lvl="2" indent="-457200">
                  <a:buFont typeface="Wingdings" charset="2"/>
                  <a:buChar char="§"/>
                </a:pPr>
                <a:r>
                  <a:rPr lang="en-US" sz="2800" dirty="0">
                    <a:solidFill>
                      <a:srgbClr val="FF0000"/>
                    </a:solidFill>
                    <a:latin typeface="Arial" charset="0"/>
                    <a:ea typeface="Arial" charset="0"/>
                    <a:cs typeface="Arial" charset="0"/>
                  </a:rPr>
                  <a:t>Not in the database!</a:t>
                </a:r>
              </a:p>
              <a:p>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Privacy goal: Minimize the risk of being in the database</a:t>
                </a:r>
              </a:p>
              <a:p>
                <a:pPr marL="1371600" lvl="2" indent="-457200">
                  <a:buFont typeface="Wingdings" charset="2"/>
                  <a:buChar char="§"/>
                </a:pPr>
                <a:r>
                  <a:rPr lang="en-US" sz="2800" dirty="0">
                    <a:latin typeface="Arial" charset="0"/>
                    <a:ea typeface="Arial" charset="0"/>
                    <a:cs typeface="Arial" charset="0"/>
                  </a:rPr>
                  <a:t>Risk of being in the dataset </a:t>
                </a:r>
                <a14:m>
                  <m:oMath xmlns:m="http://schemas.openxmlformats.org/officeDocument/2006/math">
                    <m:r>
                      <a:rPr lang="en-US" sz="2800" i="1" dirty="0" smtClean="0">
                        <a:latin typeface="Cambria Math" charset="0"/>
                        <a:ea typeface="Cambria Math" charset="0"/>
                        <a:cs typeface="Cambria Math" charset="0"/>
                      </a:rPr>
                      <m:t>≈</m:t>
                    </m:r>
                  </m:oMath>
                </a14:m>
                <a:r>
                  <a:rPr lang="en-US" sz="2800" dirty="0">
                    <a:latin typeface="Arial" charset="0"/>
                    <a:ea typeface="Arial" charset="0"/>
                    <a:cs typeface="Arial" charset="0"/>
                  </a:rPr>
                  <a:t> Risk of being not in the dataset</a:t>
                </a:r>
              </a:p>
            </p:txBody>
          </p:sp>
        </mc:Choice>
        <mc:Fallback xmlns="">
          <p:sp>
            <p:nvSpPr>
              <p:cNvPr id="3" name="Rectangle 2"/>
              <p:cNvSpPr>
                <a:spLocks noRot="1" noChangeAspect="1" noMove="1" noResize="1" noEditPoints="1" noAdjustHandles="1" noChangeArrowheads="1" noChangeShapeType="1" noTextEdit="1"/>
              </p:cNvSpPr>
              <p:nvPr/>
            </p:nvSpPr>
            <p:spPr>
              <a:xfrm>
                <a:off x="497546" y="1606736"/>
                <a:ext cx="8113054" cy="3724096"/>
              </a:xfrm>
              <a:prstGeom prst="rect">
                <a:avLst/>
              </a:prstGeom>
              <a:blipFill rotWithShape="0">
                <a:blip r:embed="rId2"/>
                <a:stretch>
                  <a:fillRect l="-1352" t="-1803" b="-3770"/>
                </a:stretch>
              </a:blipFill>
            </p:spPr>
            <p:txBody>
              <a:bodyPr/>
              <a:lstStyle/>
              <a:p>
                <a:r>
                  <a:rPr lang="en-US">
                    <a:noFill/>
                  </a:rPr>
                  <a:t> </a:t>
                </a:r>
              </a:p>
            </p:txBody>
          </p:sp>
        </mc:Fallback>
      </mc:AlternateContent>
      <p:sp>
        <p:nvSpPr>
          <p:cNvPr id="4" name="Magnetic Disk 3" descr="database"/>
          <p:cNvSpPr/>
          <p:nvPr/>
        </p:nvSpPr>
        <p:spPr>
          <a:xfrm>
            <a:off x="9473894" y="1142024"/>
            <a:ext cx="1037417" cy="929425"/>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Down Arrow 4" descr="arrow"/>
          <p:cNvSpPr/>
          <p:nvPr/>
        </p:nvSpPr>
        <p:spPr>
          <a:xfrm>
            <a:off x="9950669" y="2153006"/>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ge result for judg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443" y="2981657"/>
            <a:ext cx="959891" cy="1391558"/>
          </a:xfrm>
          <a:prstGeom prst="rect">
            <a:avLst/>
          </a:prstGeom>
          <a:noFill/>
          <a:extLst>
            <a:ext uri="{909E8E84-426E-40DD-AFC4-6F175D3DCCD1}">
              <a14:hiddenFill xmlns:a14="http://schemas.microsoft.com/office/drawing/2010/main">
                <a:solidFill>
                  <a:srgbClr val="FFFFFF"/>
                </a:solidFill>
              </a14:hiddenFill>
            </a:ext>
          </a:extLst>
        </p:spPr>
      </p:pic>
      <p:sp>
        <p:nvSpPr>
          <p:cNvPr id="8" name="Up-Down Arrow 7" descr="arrow"/>
          <p:cNvSpPr/>
          <p:nvPr/>
        </p:nvSpPr>
        <p:spPr>
          <a:xfrm>
            <a:off x="9973313" y="4469075"/>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953" y="5384197"/>
            <a:ext cx="872358" cy="695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3001" y="5731895"/>
            <a:ext cx="7837599" cy="523220"/>
          </a:xfrm>
          <a:prstGeom prst="rect">
            <a:avLst/>
          </a:prstGeom>
          <a:noFill/>
        </p:spPr>
        <p:txBody>
          <a:bodyPr wrap="square" rtlCol="0">
            <a:spAutoFit/>
          </a:bodyPr>
          <a:lstStyle/>
          <a:p>
            <a:r>
              <a:rPr lang="en-US" sz="2800" b="1" dirty="0">
                <a:solidFill>
                  <a:srgbClr val="0D0EFF"/>
                </a:solidFill>
                <a:latin typeface="Arial" charset="0"/>
                <a:ea typeface="Arial" charset="0"/>
                <a:cs typeface="Arial" charset="0"/>
              </a:rPr>
              <a:t>Plausible deniability of being in </a:t>
            </a:r>
            <a:r>
              <a:rPr lang="en-US" sz="2800" b="1">
                <a:solidFill>
                  <a:srgbClr val="0D0EFF"/>
                </a:solidFill>
                <a:latin typeface="Arial" charset="0"/>
                <a:ea typeface="Arial" charset="0"/>
                <a:cs typeface="Arial" charset="0"/>
              </a:rPr>
              <a:t>the dataset!</a:t>
            </a:r>
            <a:endParaRPr lang="en-US" sz="2800" b="1" dirty="0">
              <a:solidFill>
                <a:srgbClr val="0D0EFF"/>
              </a:solidFill>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3E5BF5F9-4D9A-9543-85E8-59158CD2B6EB}" type="slidenum">
              <a:rPr lang="en-US" smtClean="0"/>
              <a:t>15</a:t>
            </a:fld>
            <a:endParaRPr lang="en-US"/>
          </a:p>
        </p:txBody>
      </p:sp>
    </p:spTree>
    <p:extLst>
      <p:ext uri="{BB962C8B-B14F-4D97-AF65-F5344CB8AC3E}">
        <p14:creationId xmlns:p14="http://schemas.microsoft.com/office/powerpoint/2010/main" val="93914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81555-A793-AC46-93CF-81CE04C47612}"/>
              </a:ext>
            </a:extLst>
          </p:cNvPr>
          <p:cNvSpPr>
            <a:spLocks noGrp="1"/>
          </p:cNvSpPr>
          <p:nvPr>
            <p:ph type="title"/>
          </p:nvPr>
        </p:nvSpPr>
        <p:spPr>
          <a:xfrm>
            <a:off x="838200" y="119453"/>
            <a:ext cx="10515600" cy="1325563"/>
          </a:xfrm>
        </p:spPr>
        <p:txBody>
          <a:bodyPr/>
          <a:lstStyle/>
          <a:p>
            <a:r>
              <a:rPr lang="en-US" dirty="0">
                <a:latin typeface="Arial" charset="0"/>
                <a:ea typeface="Arial" charset="0"/>
                <a:cs typeface="Arial" charset="0"/>
              </a:rPr>
              <a:t>Differential privacy: Basic idea</a:t>
            </a:r>
            <a:endParaRPr lang="en-US" dirty="0"/>
          </a:p>
        </p:txBody>
      </p:sp>
      <p:pic>
        <p:nvPicPr>
          <p:cNvPr id="27650" name="Picture 8" descr="databases that differ in only one entry"/>
          <p:cNvPicPr>
            <a:picLocks noChangeAspect="1" noChangeArrowheads="1"/>
          </p:cNvPicPr>
          <p:nvPr/>
        </p:nvPicPr>
        <p:blipFill>
          <a:blip r:embed="rId3" cstate="print"/>
          <a:srcRect/>
          <a:stretch>
            <a:fillRect/>
          </a:stretch>
        </p:blipFill>
        <p:spPr bwMode="auto">
          <a:xfrm>
            <a:off x="2286000" y="1600201"/>
            <a:ext cx="7848600" cy="2376487"/>
          </a:xfrm>
          <a:prstGeom prst="rect">
            <a:avLst/>
          </a:prstGeom>
          <a:noFill/>
          <a:ln w="9525">
            <a:noFill/>
            <a:miter lim="800000"/>
            <a:headEnd/>
            <a:tailEnd/>
          </a:ln>
        </p:spPr>
      </p:pic>
      <p:pic>
        <p:nvPicPr>
          <p:cNvPr id="245762" name="Picture 2" descr="U2 band's famous song of with or without yo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752601"/>
            <a:ext cx="3048000" cy="2992583"/>
          </a:xfrm>
          <a:prstGeom prst="rect">
            <a:avLst/>
          </a:prstGeom>
          <a:noFill/>
          <a:extLst>
            <a:ext uri="{909E8E84-426E-40DD-AFC4-6F175D3DCCD1}">
              <a14:hiddenFill xmlns:a14="http://schemas.microsoft.com/office/drawing/2010/main">
                <a:solidFill>
                  <a:srgbClr val="FFFFFF"/>
                </a:solidFill>
              </a14:hiddenFill>
            </a:ext>
          </a:extLst>
        </p:spPr>
      </p:pic>
      <p:sp>
        <p:nvSpPr>
          <p:cNvPr id="27651" name="Text Box 9"/>
          <p:cNvSpPr txBox="1">
            <a:spLocks noChangeArrowheads="1"/>
          </p:cNvSpPr>
          <p:nvPr/>
        </p:nvSpPr>
        <p:spPr bwMode="auto">
          <a:xfrm>
            <a:off x="2632530" y="4863406"/>
            <a:ext cx="7162799" cy="1384995"/>
          </a:xfrm>
          <a:prstGeom prst="rect">
            <a:avLst/>
          </a:prstGeom>
          <a:noFill/>
          <a:ln w="9525">
            <a:noFill/>
            <a:miter lim="800000"/>
            <a:headEnd/>
            <a:tailEnd/>
          </a:ln>
        </p:spPr>
        <p:txBody>
          <a:bodyPr wrap="square">
            <a:spAutoFit/>
          </a:bodyPr>
          <a:lstStyle/>
          <a:p>
            <a:pPr algn="ctr" eaLnBrk="0" hangingPunct="0"/>
            <a:r>
              <a:rPr lang="en-US" sz="2800" dirty="0">
                <a:latin typeface="Arial" charset="0"/>
                <a:ea typeface="Arial" charset="0"/>
                <a:cs typeface="Arial" charset="0"/>
              </a:rPr>
              <a:t>Released statistic is about the same  </a:t>
            </a:r>
          </a:p>
          <a:p>
            <a:pPr algn="ctr" eaLnBrk="0" hangingPunct="0"/>
            <a:r>
              <a:rPr lang="en-US" sz="2800" dirty="0">
                <a:latin typeface="Arial" charset="0"/>
                <a:ea typeface="Arial" charset="0"/>
                <a:cs typeface="Arial" charset="0"/>
              </a:rPr>
              <a:t>if  any individual’s record is </a:t>
            </a:r>
          </a:p>
          <a:p>
            <a:pPr algn="ctr" eaLnBrk="0" hangingPunct="0"/>
            <a:r>
              <a:rPr lang="en-US" sz="2800" dirty="0">
                <a:latin typeface="Arial" charset="0"/>
                <a:ea typeface="Arial" charset="0"/>
                <a:cs typeface="Arial" charset="0"/>
              </a:rPr>
              <a:t>removed from the database</a:t>
            </a:r>
            <a:endParaRPr lang="tr-TR" sz="2800" dirty="0">
              <a:latin typeface="Arial" charset="0"/>
              <a:ea typeface="Arial" charset="0"/>
              <a:cs typeface="Arial" charset="0"/>
            </a:endParaRPr>
          </a:p>
        </p:txBody>
      </p:sp>
      <p:sp>
        <p:nvSpPr>
          <p:cNvPr id="2" name="Rectangle 1"/>
          <p:cNvSpPr/>
          <p:nvPr/>
        </p:nvSpPr>
        <p:spPr>
          <a:xfrm>
            <a:off x="5210660" y="1172714"/>
            <a:ext cx="5047279" cy="461665"/>
          </a:xfrm>
          <a:prstGeom prst="rect">
            <a:avLst/>
          </a:prstGeom>
        </p:spPr>
        <p:txBody>
          <a:bodyPr wrap="none">
            <a:spAutoFit/>
          </a:bodyPr>
          <a:lstStyle/>
          <a:p>
            <a:pPr algn="ctr"/>
            <a:r>
              <a:rPr lang="en-US" sz="2400" dirty="0"/>
              <a:t>[</a:t>
            </a:r>
            <a:r>
              <a:rPr lang="en-US" sz="2400" dirty="0" err="1"/>
              <a:t>Dwork</a:t>
            </a:r>
            <a:r>
              <a:rPr lang="en-US" sz="2400" dirty="0"/>
              <a:t>, </a:t>
            </a:r>
            <a:r>
              <a:rPr lang="en-US" sz="2400" dirty="0" err="1"/>
              <a:t>McSherry</a:t>
            </a:r>
            <a:r>
              <a:rPr lang="en-US" sz="2400" dirty="0"/>
              <a:t>, </a:t>
            </a:r>
            <a:r>
              <a:rPr lang="en-US" sz="2400" dirty="0" err="1"/>
              <a:t>Nissim</a:t>
            </a:r>
            <a:r>
              <a:rPr lang="en-US" sz="2400" dirty="0"/>
              <a:t>, Smith 2006]</a:t>
            </a:r>
          </a:p>
        </p:txBody>
      </p:sp>
      <p:sp>
        <p:nvSpPr>
          <p:cNvPr id="6" name="Slide Number Placeholder 3"/>
          <p:cNvSpPr>
            <a:spLocks noGrp="1"/>
          </p:cNvSpPr>
          <p:nvPr>
            <p:ph type="sldNum" sz="quarter" idx="12"/>
          </p:nvPr>
        </p:nvSpPr>
        <p:spPr/>
        <p:txBody>
          <a:bodyPr/>
          <a:lstStyle/>
          <a:p>
            <a:fld id="{91F54218-ECD5-40B3-9B38-179C82A047E5}" type="slidenum">
              <a:rPr lang="en-US" smtClean="0"/>
              <a:pPr/>
              <a:t>16</a:t>
            </a:fld>
            <a:endParaRPr lang="en-US"/>
          </a:p>
        </p:txBody>
      </p:sp>
    </p:spTree>
    <p:extLst>
      <p:ext uri="{BB962C8B-B14F-4D97-AF65-F5344CB8AC3E}">
        <p14:creationId xmlns:p14="http://schemas.microsoft.com/office/powerpoint/2010/main" val="5864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2AA75-1742-F149-83C9-B49FC2B73E32}"/>
              </a:ext>
            </a:extLst>
          </p:cNvPr>
          <p:cNvSpPr>
            <a:spLocks noGrp="1"/>
          </p:cNvSpPr>
          <p:nvPr>
            <p:ph type="title"/>
          </p:nvPr>
        </p:nvSpPr>
        <p:spPr>
          <a:xfrm>
            <a:off x="838200" y="109257"/>
            <a:ext cx="10515600" cy="1325563"/>
          </a:xfrm>
        </p:spPr>
        <p:txBody>
          <a:bodyPr/>
          <a:lstStyle/>
          <a:p>
            <a:r>
              <a:rPr lang="en-US" dirty="0">
                <a:latin typeface="Arial" charset="0"/>
                <a:ea typeface="Arial" charset="0"/>
                <a:cs typeface="Arial" charset="0"/>
              </a:rPr>
              <a:t>Differential privacy: Informally</a:t>
            </a:r>
            <a:endParaRPr lang="en-US" dirty="0"/>
          </a:p>
        </p:txBody>
      </p:sp>
      <p:sp>
        <p:nvSpPr>
          <p:cNvPr id="21" name="Rectangle 20"/>
          <p:cNvSpPr/>
          <p:nvPr/>
        </p:nvSpPr>
        <p:spPr>
          <a:xfrm>
            <a:off x="483199" y="1619693"/>
            <a:ext cx="5222020" cy="2677656"/>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Curator’s output on D is very similar to Curator’s output on D</a:t>
            </a:r>
            <a:r>
              <a:rPr lang="en-US" sz="2800" baseline="30000" dirty="0">
                <a:latin typeface="Arial" charset="0"/>
                <a:ea typeface="Arial" charset="0"/>
                <a:cs typeface="Arial" charset="0"/>
              </a:rPr>
              <a:t>’</a:t>
            </a:r>
            <a:endParaRPr lang="en-US" sz="2800" dirty="0">
              <a:latin typeface="Arial" charset="0"/>
              <a:ea typeface="Arial" charset="0"/>
              <a:cs typeface="Arial" charset="0"/>
            </a:endParaRPr>
          </a:p>
          <a:p>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Receiver can’t tell if a user is in the database or not</a:t>
            </a:r>
          </a:p>
        </p:txBody>
      </p:sp>
      <p:sp>
        <p:nvSpPr>
          <p:cNvPr id="22" name="TextBox 21"/>
          <p:cNvSpPr txBox="1"/>
          <p:nvPr/>
        </p:nvSpPr>
        <p:spPr>
          <a:xfrm>
            <a:off x="7655345" y="1221178"/>
            <a:ext cx="327334" cy="369332"/>
          </a:xfrm>
          <a:prstGeom prst="rect">
            <a:avLst/>
          </a:prstGeom>
          <a:noFill/>
        </p:spPr>
        <p:txBody>
          <a:bodyPr wrap="none" rtlCol="0">
            <a:spAutoFit/>
          </a:bodyPr>
          <a:lstStyle/>
          <a:p>
            <a:r>
              <a:rPr lang="en-US"/>
              <a:t>D</a:t>
            </a:r>
          </a:p>
        </p:txBody>
      </p:sp>
      <p:graphicFrame>
        <p:nvGraphicFramePr>
          <p:cNvPr id="8" name="Table 7" descr="databases"/>
          <p:cNvGraphicFramePr>
            <a:graphicFrameLocks noGrp="1"/>
          </p:cNvGraphicFramePr>
          <p:nvPr>
            <p:extLst>
              <p:ext uri="{D42A27DB-BD31-4B8C-83A1-F6EECF244321}">
                <p14:modId xmlns:p14="http://schemas.microsoft.com/office/powerpoint/2010/main" val="679435780"/>
              </p:ext>
            </p:extLst>
          </p:nvPr>
        </p:nvGraphicFramePr>
        <p:xfrm>
          <a:off x="6999304" y="1590510"/>
          <a:ext cx="1862083" cy="1854200"/>
        </p:xfrm>
        <a:graphic>
          <a:graphicData uri="http://schemas.openxmlformats.org/drawingml/2006/table">
            <a:tbl>
              <a:tblPr firstRow="1" bandRow="1">
                <a:tableStyleId>{5940675A-B579-460E-94D1-54222C63F5DA}</a:tableStyleId>
              </a:tblPr>
              <a:tblGrid>
                <a:gridCol w="1862083">
                  <a:extLst>
                    <a:ext uri="{9D8B030D-6E8A-4147-A177-3AD203B41FA5}">
                      <a16:colId xmlns:a16="http://schemas.microsoft.com/office/drawing/2014/main" val="20000"/>
                    </a:ext>
                  </a:extLst>
                </a:gridCol>
              </a:tblGrid>
              <a:tr h="370840">
                <a:tc>
                  <a:txBody>
                    <a:bodyPr/>
                    <a:lstStyle/>
                    <a:p>
                      <a:endParaRPr lang="en-US" dirty="0"/>
                    </a:p>
                  </a:txBody>
                  <a:tcPr>
                    <a:solidFill>
                      <a:srgbClr val="FFC000"/>
                    </a:solidFill>
                  </a:tcPr>
                </a:tc>
                <a:extLst>
                  <a:ext uri="{0D108BD9-81ED-4DB2-BD59-A6C34878D82A}">
                    <a16:rowId xmlns:a16="http://schemas.microsoft.com/office/drawing/2014/main" val="10000"/>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1"/>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2"/>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3"/>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4"/>
                  </a:ext>
                </a:extLst>
              </a:tr>
            </a:tbl>
          </a:graphicData>
        </a:graphic>
      </p:graphicFrame>
      <p:sp>
        <p:nvSpPr>
          <p:cNvPr id="11" name="Up-Down Arrow 10" descr="arrow"/>
          <p:cNvSpPr/>
          <p:nvPr/>
        </p:nvSpPr>
        <p:spPr>
          <a:xfrm>
            <a:off x="7733934" y="3593168"/>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0310" y="4524327"/>
            <a:ext cx="890885" cy="369332"/>
          </a:xfrm>
          <a:prstGeom prst="rect">
            <a:avLst/>
          </a:prstGeom>
          <a:noFill/>
        </p:spPr>
        <p:txBody>
          <a:bodyPr wrap="none" rtlCol="0">
            <a:spAutoFit/>
          </a:bodyPr>
          <a:lstStyle/>
          <a:p>
            <a:r>
              <a:rPr lang="en-US" dirty="0"/>
              <a:t>Curator</a:t>
            </a:r>
          </a:p>
        </p:txBody>
      </p:sp>
      <p:sp>
        <p:nvSpPr>
          <p:cNvPr id="16" name="Up-Down Arrow 15" descr="arrow"/>
          <p:cNvSpPr/>
          <p:nvPr/>
        </p:nvSpPr>
        <p:spPr>
          <a:xfrm>
            <a:off x="7779041" y="5046332"/>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469861" y="6114336"/>
            <a:ext cx="1391526" cy="523220"/>
          </a:xfrm>
          <a:prstGeom prst="rect">
            <a:avLst/>
          </a:prstGeom>
          <a:noFill/>
        </p:spPr>
        <p:txBody>
          <a:bodyPr wrap="square" rtlCol="0">
            <a:spAutoFit/>
          </a:bodyPr>
          <a:lstStyle/>
          <a:p>
            <a:r>
              <a:rPr lang="en-US" sz="2800" b="1" dirty="0">
                <a:solidFill>
                  <a:srgbClr val="FFC000"/>
                </a:solidFill>
              </a:rPr>
              <a:t>Output</a:t>
            </a:r>
          </a:p>
        </p:txBody>
      </p:sp>
      <p:sp>
        <p:nvSpPr>
          <p:cNvPr id="23" name="TextBox 22"/>
          <p:cNvSpPr txBox="1"/>
          <p:nvPr/>
        </p:nvSpPr>
        <p:spPr>
          <a:xfrm>
            <a:off x="9909942" y="1213370"/>
            <a:ext cx="366062" cy="369332"/>
          </a:xfrm>
          <a:prstGeom prst="rect">
            <a:avLst/>
          </a:prstGeom>
          <a:noFill/>
        </p:spPr>
        <p:txBody>
          <a:bodyPr wrap="none" rtlCol="0">
            <a:spAutoFit/>
          </a:bodyPr>
          <a:lstStyle/>
          <a:p>
            <a:r>
              <a:rPr lang="en-US" dirty="0"/>
              <a:t>D</a:t>
            </a:r>
            <a:r>
              <a:rPr lang="en-US" baseline="30000" dirty="0"/>
              <a:t>’</a:t>
            </a:r>
            <a:endParaRPr lang="en-US" dirty="0"/>
          </a:p>
        </p:txBody>
      </p:sp>
      <p:graphicFrame>
        <p:nvGraphicFramePr>
          <p:cNvPr id="9" name="Table 8" descr="databases"/>
          <p:cNvGraphicFramePr>
            <a:graphicFrameLocks noGrp="1"/>
          </p:cNvGraphicFramePr>
          <p:nvPr>
            <p:extLst>
              <p:ext uri="{D42A27DB-BD31-4B8C-83A1-F6EECF244321}">
                <p14:modId xmlns:p14="http://schemas.microsoft.com/office/powerpoint/2010/main" val="1181283182"/>
              </p:ext>
            </p:extLst>
          </p:nvPr>
        </p:nvGraphicFramePr>
        <p:xfrm>
          <a:off x="9136993" y="1590510"/>
          <a:ext cx="1804276" cy="1854200"/>
        </p:xfrm>
        <a:graphic>
          <a:graphicData uri="http://schemas.openxmlformats.org/drawingml/2006/table">
            <a:tbl>
              <a:tblPr firstRow="1" bandRow="1">
                <a:tableStyleId>{5940675A-B579-460E-94D1-54222C63F5DA}</a:tableStyleId>
              </a:tblPr>
              <a:tblGrid>
                <a:gridCol w="1804276">
                  <a:extLst>
                    <a:ext uri="{9D8B030D-6E8A-4147-A177-3AD203B41FA5}">
                      <a16:colId xmlns:a16="http://schemas.microsoft.com/office/drawing/2014/main" val="20000"/>
                    </a:ext>
                  </a:extLst>
                </a:gridCol>
              </a:tblGrid>
              <a:tr h="370840">
                <a:tc>
                  <a:txBody>
                    <a:bodyPr/>
                    <a:lstStyle/>
                    <a:p>
                      <a:endParaRPr lang="en-US" dirty="0"/>
                    </a:p>
                  </a:txBody>
                  <a:tcPr>
                    <a:solidFill>
                      <a:srgbClr val="92D050"/>
                    </a:solidFill>
                  </a:tcPr>
                </a:tc>
                <a:extLst>
                  <a:ext uri="{0D108BD9-81ED-4DB2-BD59-A6C34878D82A}">
                    <a16:rowId xmlns:a16="http://schemas.microsoft.com/office/drawing/2014/main" val="10000"/>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1"/>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2"/>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3"/>
                  </a:ext>
                </a:extLst>
              </a:tr>
              <a:tr h="370840">
                <a:tc>
                  <a:txBody>
                    <a:bodyPr/>
                    <a:lstStyle/>
                    <a:p>
                      <a:endParaRPr lang="en-US" dirty="0"/>
                    </a:p>
                  </a:txBody>
                  <a:tcPr>
                    <a:solidFill>
                      <a:schemeClr val="accent1">
                        <a:lumMod val="75000"/>
                      </a:schemeClr>
                    </a:solidFill>
                  </a:tcPr>
                </a:tc>
                <a:extLst>
                  <a:ext uri="{0D108BD9-81ED-4DB2-BD59-A6C34878D82A}">
                    <a16:rowId xmlns:a16="http://schemas.microsoft.com/office/drawing/2014/main" val="10004"/>
                  </a:ext>
                </a:extLst>
              </a:tr>
            </a:tbl>
          </a:graphicData>
        </a:graphic>
      </p:graphicFrame>
      <p:sp>
        <p:nvSpPr>
          <p:cNvPr id="12" name="Up-Down Arrow 11" descr="arrow"/>
          <p:cNvSpPr/>
          <p:nvPr/>
        </p:nvSpPr>
        <p:spPr>
          <a:xfrm>
            <a:off x="9871623" y="3625263"/>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27999" y="4524327"/>
            <a:ext cx="890885" cy="369332"/>
          </a:xfrm>
          <a:prstGeom prst="rect">
            <a:avLst/>
          </a:prstGeom>
          <a:noFill/>
        </p:spPr>
        <p:txBody>
          <a:bodyPr wrap="none" rtlCol="0">
            <a:spAutoFit/>
          </a:bodyPr>
          <a:lstStyle/>
          <a:p>
            <a:r>
              <a:rPr lang="en-US" dirty="0"/>
              <a:t>Curator</a:t>
            </a:r>
          </a:p>
        </p:txBody>
      </p:sp>
      <p:sp>
        <p:nvSpPr>
          <p:cNvPr id="17" name="Up-Down Arrow 16" descr="arrow"/>
          <p:cNvSpPr/>
          <p:nvPr/>
        </p:nvSpPr>
        <p:spPr>
          <a:xfrm>
            <a:off x="9937312" y="5045629"/>
            <a:ext cx="203638" cy="747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28132" y="6114336"/>
            <a:ext cx="1313137" cy="523220"/>
          </a:xfrm>
          <a:prstGeom prst="rect">
            <a:avLst/>
          </a:prstGeom>
          <a:noFill/>
        </p:spPr>
        <p:txBody>
          <a:bodyPr wrap="square" rtlCol="0">
            <a:spAutoFit/>
          </a:bodyPr>
          <a:lstStyle/>
          <a:p>
            <a:r>
              <a:rPr lang="en-US" sz="2800" b="1" dirty="0">
                <a:solidFill>
                  <a:srgbClr val="92D050"/>
                </a:solidFill>
              </a:rPr>
              <a:t>Output</a:t>
            </a:r>
            <a:r>
              <a:rPr lang="en-US" sz="2400" b="1" baseline="30000" dirty="0">
                <a:solidFill>
                  <a:srgbClr val="92D050"/>
                </a:solidFill>
              </a:rPr>
              <a:t>’</a:t>
            </a:r>
            <a:endParaRPr lang="en-US" sz="2400" b="1" dirty="0">
              <a:solidFill>
                <a:srgbClr val="92D050"/>
              </a:solidFill>
            </a:endParaRPr>
          </a:p>
        </p:txBody>
      </p:sp>
      <mc:AlternateContent xmlns:mc="http://schemas.openxmlformats.org/markup-compatibility/2006" xmlns:a14="http://schemas.microsoft.com/office/drawing/2010/main">
        <mc:Choice Requires="a14">
          <p:sp>
            <p:nvSpPr>
              <p:cNvPr id="20" name="TextBox 19"/>
              <p:cNvSpPr txBox="1"/>
              <p:nvPr/>
            </p:nvSpPr>
            <p:spPr>
              <a:xfrm>
                <a:off x="8940945" y="6127154"/>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charset="0"/>
                          <a:ea typeface="Cambria Math" charset="0"/>
                          <a:cs typeface="Cambria Math" charset="0"/>
                        </a:rPr>
                        <m:t>≈</m:t>
                      </m:r>
                    </m:oMath>
                  </m:oMathPara>
                </a14:m>
                <a:endParaRPr lang="en-US" sz="24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8940945" y="6127154"/>
                <a:ext cx="482824" cy="461665"/>
              </a:xfrm>
              <a:prstGeom prst="rect">
                <a:avLst/>
              </a:prstGeom>
              <a:blipFill rotWithShape="0">
                <a:blip r:embed="rId6"/>
                <a:stretch>
                  <a:fillRect/>
                </a:stretch>
              </a:blipFill>
            </p:spPr>
            <p:txBody>
              <a:bodyPr/>
              <a:lstStyle/>
              <a:p>
                <a:r>
                  <a:rPr lang="en-US">
                    <a:noFill/>
                  </a:rPr>
                  <a:t> </a:t>
                </a:r>
              </a:p>
            </p:txBody>
          </p:sp>
        </mc:Fallback>
      </mc:AlternateContent>
      <p:grpSp>
        <p:nvGrpSpPr>
          <p:cNvPr id="37" name="Group 36" descr="distribution of data with and without a sample"/>
          <p:cNvGrpSpPr/>
          <p:nvPr/>
        </p:nvGrpSpPr>
        <p:grpSpPr>
          <a:xfrm>
            <a:off x="0" y="4542490"/>
            <a:ext cx="6819950" cy="2046329"/>
            <a:chOff x="0" y="4782655"/>
            <a:chExt cx="8262454" cy="2046329"/>
          </a:xfrm>
        </p:grpSpPr>
        <p:sp>
          <p:nvSpPr>
            <p:cNvPr id="24" name="Rectangle 23"/>
            <p:cNvSpPr/>
            <p:nvPr/>
          </p:nvSpPr>
          <p:spPr>
            <a:xfrm>
              <a:off x="0" y="4875476"/>
              <a:ext cx="8262454" cy="1953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5" name="Picture 4" descr="distribution of data with and without a s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654" y="5234355"/>
              <a:ext cx="6357798" cy="117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a:off x="557598" y="5090339"/>
              <a:ext cx="0" cy="144016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57598" y="6530499"/>
              <a:ext cx="7200800" cy="0"/>
            </a:xfrm>
            <a:prstGeom prst="straightConnector1">
              <a:avLst/>
            </a:prstGeom>
            <a:ln w="158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p:cNvSpPr/>
                <p:nvPr/>
              </p:nvSpPr>
              <p:spPr>
                <a:xfrm>
                  <a:off x="7686390" y="6284858"/>
                  <a:ext cx="4427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00FF"/>
                            </a:solidFill>
                            <a:latin typeface="Cambria Math"/>
                          </a:rPr>
                          <m:t>𝑶</m:t>
                        </m:r>
                      </m:oMath>
                    </m:oMathPara>
                  </a14:m>
                  <a:endParaRPr lang="en-SG" sz="2000" dirty="0"/>
                </a:p>
              </p:txBody>
            </p:sp>
          </mc:Choice>
          <mc:Fallback xmlns="">
            <p:sp>
              <p:nvSpPr>
                <p:cNvPr id="28" name="Rectangle 27"/>
                <p:cNvSpPr>
                  <a:spLocks noRot="1" noChangeAspect="1" noMove="1" noResize="1" noEditPoints="1" noAdjustHandles="1" noChangeArrowheads="1" noChangeShapeType="1" noTextEdit="1"/>
                </p:cNvSpPr>
                <p:nvPr/>
              </p:nvSpPr>
              <p:spPr>
                <a:xfrm>
                  <a:off x="7686390" y="6284858"/>
                  <a:ext cx="442750" cy="400110"/>
                </a:xfrm>
                <a:prstGeom prst="rect">
                  <a:avLst/>
                </a:prstGeom>
                <a:blipFill rotWithShape="0">
                  <a:blip r:embed="rId3"/>
                  <a:stretch>
                    <a:fillRect r="-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57645" y="4782655"/>
                  <a:ext cx="19575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rPr>
                            </m:ctrlPr>
                          </m:funcPr>
                          <m:fName>
                            <m:r>
                              <m:rPr>
                                <m:sty m:val="p"/>
                              </m:rPr>
                              <a:rPr lang="en-US" sz="2000" dirty="0">
                                <a:latin typeface="Cambria Math"/>
                              </a:rPr>
                              <m:t>Pr</m:t>
                            </m:r>
                          </m:fName>
                          <m:e>
                            <m:d>
                              <m:dPr>
                                <m:begChr m:val="["/>
                                <m:endChr m:val="]"/>
                                <m:ctrlPr>
                                  <a:rPr lang="en-US" sz="2000" i="1" dirty="0">
                                    <a:latin typeface="Cambria Math" panose="02040503050406030204" pitchFamily="18" charset="0"/>
                                  </a:rPr>
                                </m:ctrlPr>
                              </m:dPr>
                              <m:e>
                                <m:r>
                                  <a:rPr lang="en-US" sz="2000" b="1" i="1" dirty="0" smtClean="0">
                                    <a:solidFill>
                                      <a:srgbClr val="0000FF"/>
                                    </a:solidFill>
                                    <a:latin typeface="Cambria Math" charset="0"/>
                                  </a:rPr>
                                  <m:t>𝒊𝒏</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𝒅𝒂𝒕𝒂𝒔𝒆𝒕</m:t>
                                </m:r>
                              </m:e>
                            </m:d>
                          </m:e>
                        </m:func>
                      </m:oMath>
                    </m:oMathPara>
                  </a14:m>
                  <a:endParaRPr lang="en-SG" sz="2000" dirty="0"/>
                </a:p>
              </p:txBody>
            </p:sp>
          </mc:Choice>
          <mc:Fallback xmlns="">
            <p:sp>
              <p:nvSpPr>
                <p:cNvPr id="29" name="Rectangle 28"/>
                <p:cNvSpPr>
                  <a:spLocks noRot="1" noChangeAspect="1" noMove="1" noResize="1" noEditPoints="1" noAdjustHandles="1" noChangeArrowheads="1" noChangeShapeType="1" noTextEdit="1"/>
                </p:cNvSpPr>
                <p:nvPr/>
              </p:nvSpPr>
              <p:spPr>
                <a:xfrm>
                  <a:off x="657645" y="4782655"/>
                  <a:ext cx="1957587" cy="400110"/>
                </a:xfrm>
                <a:prstGeom prst="rect">
                  <a:avLst/>
                </a:prstGeom>
                <a:blipFill rotWithShape="0">
                  <a:blip r:embed="rId4"/>
                  <a:stretch>
                    <a:fillRect t="-98485" r="-11698"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635993" y="5192594"/>
                  <a:ext cx="243528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000" b="0" i="1" dirty="0" smtClean="0">
                                <a:latin typeface="Cambria Math" panose="02040503050406030204" pitchFamily="18" charset="0"/>
                              </a:rPr>
                            </m:ctrlPr>
                          </m:funcPr>
                          <m:fName>
                            <m:r>
                              <m:rPr>
                                <m:sty m:val="p"/>
                              </m:rPr>
                              <a:rPr lang="en-US" sz="2000" b="0" i="0" dirty="0" smtClean="0">
                                <a:latin typeface="Cambria Math"/>
                              </a:rPr>
                              <m:t>Pr</m:t>
                            </m:r>
                          </m:fName>
                          <m:e>
                            <m:d>
                              <m:dPr>
                                <m:begChr m:val="["/>
                                <m:endChr m:val="]"/>
                                <m:ctrlPr>
                                  <a:rPr lang="en-US" sz="2000" b="0" i="1" dirty="0" smtClean="0">
                                    <a:latin typeface="Cambria Math" panose="02040503050406030204" pitchFamily="18" charset="0"/>
                                  </a:rPr>
                                </m:ctrlPr>
                              </m:dPr>
                              <m:e>
                                <m:r>
                                  <a:rPr lang="en-US" sz="2000" b="1" i="1" dirty="0" smtClean="0">
                                    <a:solidFill>
                                      <a:srgbClr val="0000FF"/>
                                    </a:solidFill>
                                    <a:latin typeface="Cambria Math" charset="0"/>
                                  </a:rPr>
                                  <m:t>𝒏𝒐𝒕</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𝒊𝒏</m:t>
                                </m:r>
                                <m:r>
                                  <a:rPr lang="en-US" sz="2000" b="1" i="1" dirty="0" smtClean="0">
                                    <a:solidFill>
                                      <a:srgbClr val="0000FF"/>
                                    </a:solidFill>
                                    <a:latin typeface="Cambria Math" charset="0"/>
                                  </a:rPr>
                                  <m:t> </m:t>
                                </m:r>
                                <m:r>
                                  <a:rPr lang="en-US" sz="2000" b="1" i="1" dirty="0" smtClean="0">
                                    <a:solidFill>
                                      <a:srgbClr val="0000FF"/>
                                    </a:solidFill>
                                    <a:latin typeface="Cambria Math" charset="0"/>
                                  </a:rPr>
                                  <m:t>𝒅𝒂𝒕𝒂𝒔𝒆𝒕</m:t>
                                </m:r>
                              </m:e>
                            </m:d>
                          </m:e>
                        </m:func>
                      </m:oMath>
                    </m:oMathPara>
                  </a14:m>
                  <a:endParaRPr lang="en-SG" sz="2000" dirty="0"/>
                </a:p>
              </p:txBody>
            </p:sp>
          </mc:Choice>
          <mc:Fallback xmlns="">
            <p:sp>
              <p:nvSpPr>
                <p:cNvPr id="30" name="Rectangle 29"/>
                <p:cNvSpPr>
                  <a:spLocks noRot="1" noChangeAspect="1" noMove="1" noResize="1" noEditPoints="1" noAdjustHandles="1" noChangeArrowheads="1" noChangeShapeType="1" noTextEdit="1"/>
                </p:cNvSpPr>
                <p:nvPr/>
              </p:nvSpPr>
              <p:spPr>
                <a:xfrm>
                  <a:off x="635993" y="5192594"/>
                  <a:ext cx="2435282" cy="400110"/>
                </a:xfrm>
                <a:prstGeom prst="rect">
                  <a:avLst/>
                </a:prstGeom>
                <a:blipFill rotWithShape="0">
                  <a:blip r:embed="rId5"/>
                  <a:stretch>
                    <a:fillRect t="-98485" r="-13333" b="-124242"/>
                  </a:stretch>
                </a:blipFill>
              </p:spPr>
              <p:txBody>
                <a:bodyPr/>
                <a:lstStyle/>
                <a:p>
                  <a:r>
                    <a:rPr lang="en-US">
                      <a:noFill/>
                    </a:rPr>
                    <a:t> </a:t>
                  </a:r>
                </a:p>
              </p:txBody>
            </p:sp>
          </mc:Fallback>
        </mc:AlternateContent>
        <p:cxnSp>
          <p:nvCxnSpPr>
            <p:cNvPr id="31" name="Straight Connector 30"/>
            <p:cNvCxnSpPr/>
            <p:nvPr/>
          </p:nvCxnSpPr>
          <p:spPr>
            <a:xfrm>
              <a:off x="3465720" y="4969733"/>
              <a:ext cx="692278"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65720" y="5392649"/>
              <a:ext cx="69227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742174" y="5018331"/>
              <a:ext cx="79208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742174" y="5126343"/>
              <a:ext cx="792088" cy="364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09901" y="4909147"/>
              <a:ext cx="1242072" cy="400110"/>
            </a:xfrm>
            <a:prstGeom prst="rect">
              <a:avLst/>
            </a:prstGeom>
          </p:spPr>
          <p:txBody>
            <a:bodyPr wrap="none">
              <a:spAutoFit/>
            </a:bodyPr>
            <a:lstStyle/>
            <a:p>
              <a:r>
                <a:rPr lang="en-US" sz="2000" dirty="0"/>
                <a:t>difference</a:t>
              </a:r>
              <a:endParaRPr lang="en-SG" sz="2000" dirty="0"/>
            </a:p>
          </p:txBody>
        </p:sp>
      </p:grpSp>
      <p:sp>
        <p:nvSpPr>
          <p:cNvPr id="2" name="Slide Number Placeholder 1"/>
          <p:cNvSpPr>
            <a:spLocks noGrp="1"/>
          </p:cNvSpPr>
          <p:nvPr>
            <p:ph type="sldNum" sz="quarter" idx="12"/>
          </p:nvPr>
        </p:nvSpPr>
        <p:spPr/>
        <p:txBody>
          <a:bodyPr/>
          <a:lstStyle/>
          <a:p>
            <a:fld id="{3E5BF5F9-4D9A-9543-85E8-59158CD2B6EB}" type="slidenum">
              <a:rPr lang="en-US" smtClean="0"/>
              <a:t>17</a:t>
            </a:fld>
            <a:endParaRPr lang="en-US"/>
          </a:p>
        </p:txBody>
      </p:sp>
    </p:spTree>
    <p:extLst>
      <p:ext uri="{BB962C8B-B14F-4D97-AF65-F5344CB8AC3E}">
        <p14:creationId xmlns:p14="http://schemas.microsoft.com/office/powerpoint/2010/main" val="245216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884E03-96DE-C143-A070-19001372D5E1}"/>
              </a:ext>
            </a:extLst>
          </p:cNvPr>
          <p:cNvSpPr>
            <a:spLocks noGrp="1"/>
          </p:cNvSpPr>
          <p:nvPr>
            <p:ph type="title"/>
          </p:nvPr>
        </p:nvSpPr>
        <p:spPr>
          <a:xfrm>
            <a:off x="762000" y="23018"/>
            <a:ext cx="10515600" cy="1325563"/>
          </a:xfrm>
        </p:spPr>
        <p:txBody>
          <a:bodyPr/>
          <a:lstStyle/>
          <a:p>
            <a:r>
              <a:rPr lang="en-US" dirty="0"/>
              <a:t>Differential privacy: Formal definition</a:t>
            </a:r>
          </a:p>
        </p:txBody>
      </p:sp>
      <mc:AlternateContent xmlns:mc="http://schemas.openxmlformats.org/markup-compatibility/2006" xmlns:a14="http://schemas.microsoft.com/office/drawing/2010/main">
        <mc:Choice Requires="a14">
          <p:sp>
            <p:nvSpPr>
              <p:cNvPr id="24583" name="Rectangle 34"/>
              <p:cNvSpPr>
                <a:spLocks noChangeArrowheads="1"/>
              </p:cNvSpPr>
              <p:nvPr/>
            </p:nvSpPr>
            <p:spPr bwMode="auto">
              <a:xfrm>
                <a:off x="1752600" y="1143000"/>
                <a:ext cx="8610600" cy="2123658"/>
              </a:xfrm>
              <a:prstGeom prst="rect">
                <a:avLst/>
              </a:prstGeom>
              <a:noFill/>
              <a:ln w="9525">
                <a:noFill/>
                <a:miter lim="800000"/>
                <a:headEnd/>
                <a:tailEnd/>
              </a:ln>
            </p:spPr>
            <p:txBody>
              <a:bodyPr wrap="square">
                <a:spAutoFit/>
              </a:bodyPr>
              <a:lstStyle/>
              <a:p>
                <a:pPr algn="l"/>
                <a:r>
                  <a:rPr lang="en-US" sz="3200" dirty="0">
                    <a:latin typeface="Arial" panose="020B0604020202020204" pitchFamily="34" charset="0"/>
                    <a:cs typeface="Arial" panose="020B0604020202020204" pitchFamily="34" charset="0"/>
                  </a:rPr>
                  <a:t>Sanitizer M gives </a:t>
                </a:r>
                <a:r>
                  <a:rPr lang="en-US" sz="3200" b="1" dirty="0">
                    <a:solidFill>
                      <a:srgbClr val="00B050"/>
                    </a:solidFill>
                    <a:latin typeface="Arial" panose="020B0604020202020204" pitchFamily="34" charset="0"/>
                    <a:cs typeface="Arial" panose="020B0604020202020204" pitchFamily="34" charset="0"/>
                    <a:sym typeface="Symbol" pitchFamily="18" charset="2"/>
                  </a:rPr>
                  <a:t></a:t>
                </a:r>
                <a:r>
                  <a:rPr lang="en-US" sz="3200" dirty="0">
                    <a:solidFill>
                      <a:srgbClr val="00B050"/>
                    </a:solidFill>
                    <a:latin typeface="Arial" panose="020B0604020202020204" pitchFamily="34" charset="0"/>
                    <a:cs typeface="Arial" panose="020B0604020202020204" pitchFamily="34" charset="0"/>
                  </a:rPr>
                  <a:t> -</a:t>
                </a:r>
                <a:r>
                  <a:rPr lang="en-US" sz="3200" b="1" dirty="0">
                    <a:solidFill>
                      <a:srgbClr val="00B050"/>
                    </a:solidFill>
                    <a:latin typeface="Arial" panose="020B0604020202020204" pitchFamily="34" charset="0"/>
                    <a:cs typeface="Arial" panose="020B0604020202020204" pitchFamily="34" charset="0"/>
                  </a:rPr>
                  <a:t>differential privacy </a:t>
                </a:r>
                <a:r>
                  <a:rPr lang="en-US" sz="3200" dirty="0">
                    <a:latin typeface="Arial" panose="020B0604020202020204" pitchFamily="34" charset="0"/>
                    <a:cs typeface="Arial" panose="020B0604020202020204" pitchFamily="34" charset="0"/>
                  </a:rPr>
                  <a:t>if:</a:t>
                </a:r>
              </a:p>
              <a:p>
                <a:pPr marL="914400" lvl="1" indent="-457200">
                  <a:buFont typeface="Arial" pitchFamily="34" charset="0"/>
                  <a:buChar char="•"/>
                </a:pPr>
                <a:r>
                  <a:rPr lang="en-US" sz="3200" dirty="0">
                    <a:latin typeface="Arial" panose="020B0604020202020204" pitchFamily="34" charset="0"/>
                    <a:cs typeface="Arial" panose="020B0604020202020204" pitchFamily="34" charset="0"/>
                  </a:rPr>
                  <a:t>for all </a:t>
                </a:r>
                <a:r>
                  <a:rPr lang="en-US" sz="3200" b="1" dirty="0">
                    <a:latin typeface="Arial" panose="020B0604020202020204" pitchFamily="34" charset="0"/>
                    <a:cs typeface="Arial" panose="020B0604020202020204" pitchFamily="34" charset="0"/>
                  </a:rPr>
                  <a:t>adjacent</a:t>
                </a:r>
                <a:r>
                  <a:rPr lang="en-US" sz="3200" dirty="0">
                    <a:latin typeface="Arial" panose="020B0604020202020204" pitchFamily="34" charset="0"/>
                    <a:cs typeface="Arial" panose="020B0604020202020204" pitchFamily="34" charset="0"/>
                  </a:rPr>
                  <a:t> </a:t>
                </a:r>
                <a:r>
                  <a:rPr lang="en-US" sz="3200" dirty="0">
                    <a:solidFill>
                      <a:srgbClr val="993300"/>
                    </a:solidFill>
                    <a:latin typeface="Arial" panose="020B0604020202020204" pitchFamily="34" charset="0"/>
                    <a:cs typeface="Arial" panose="020B0604020202020204" pitchFamily="34" charset="0"/>
                  </a:rPr>
                  <a:t>D</a:t>
                </a:r>
                <a:r>
                  <a:rPr lang="en-US" sz="3200" baseline="-25000" dirty="0">
                    <a:solidFill>
                      <a:srgbClr val="993300"/>
                    </a:solidFill>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and </a:t>
                </a:r>
                <a:r>
                  <a:rPr lang="en-US" sz="3200" dirty="0">
                    <a:solidFill>
                      <a:srgbClr val="0070C0"/>
                    </a:solidFill>
                    <a:latin typeface="Arial" panose="020B0604020202020204" pitchFamily="34" charset="0"/>
                    <a:cs typeface="Arial" panose="020B0604020202020204" pitchFamily="34" charset="0"/>
                  </a:rPr>
                  <a:t>D</a:t>
                </a:r>
                <a:r>
                  <a:rPr lang="en-US" sz="3200" baseline="-25000" dirty="0">
                    <a:solidFill>
                      <a:srgbClr val="0070C0"/>
                    </a:solidFill>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a:p>
                <a:pPr marL="914400" lvl="1" indent="-457200">
                  <a:buFont typeface="Arial" pitchFamily="34" charset="0"/>
                  <a:buChar char="•"/>
                </a:pPr>
                <a:r>
                  <a:rPr lang="en-US" sz="3200" dirty="0">
                    <a:latin typeface="Arial" panose="020B0604020202020204" pitchFamily="34" charset="0"/>
                    <a:cs typeface="Arial" panose="020B0604020202020204" pitchFamily="34" charset="0"/>
                  </a:rPr>
                  <a:t>All subsets </a:t>
                </a:r>
                <a:r>
                  <a:rPr lang="en-US" sz="3200" dirty="0">
                    <a:solidFill>
                      <a:srgbClr val="D113B6"/>
                    </a:solidFill>
                    <a:latin typeface="Arial" panose="020B0604020202020204" pitchFamily="34" charset="0"/>
                    <a:cs typeface="Arial" panose="020B0604020202020204" pitchFamily="34" charset="0"/>
                  </a:rPr>
                  <a:t>A</a:t>
                </a:r>
                <a:r>
                  <a:rPr lang="en-US" sz="3200" dirty="0">
                    <a:latin typeface="Arial" panose="020B0604020202020204" pitchFamily="34" charset="0"/>
                    <a:cs typeface="Arial" panose="020B0604020202020204" pitchFamily="34" charset="0"/>
                  </a:rPr>
                  <a:t> </a:t>
                </a:r>
                <a14:m>
                  <m:oMath xmlns:m="http://schemas.openxmlformats.org/officeDocument/2006/math">
                    <m:r>
                      <a:rPr lang="en-US" sz="3200" i="1" dirty="0">
                        <a:latin typeface="Cambria Math" panose="02040503050406030204" pitchFamily="18" charset="0"/>
                        <a:ea typeface="Cambria Math" panose="02040503050406030204" pitchFamily="18" charset="0"/>
                      </a:rPr>
                      <m:t>⊆</m:t>
                    </m:r>
                  </m:oMath>
                </a14:m>
                <a:r>
                  <a:rPr lang="en-US" sz="3200" dirty="0">
                    <a:latin typeface="Arial" panose="020B0604020202020204" pitchFamily="34" charset="0"/>
                    <a:cs typeface="Arial" panose="020B0604020202020204" pitchFamily="34" charset="0"/>
                  </a:rPr>
                  <a:t>range(M):   </a:t>
                </a:r>
              </a:p>
              <a:p>
                <a:r>
                  <a:rPr lang="en-US" sz="3200" dirty="0">
                    <a:solidFill>
                      <a:schemeClr val="tx2"/>
                    </a:solidFill>
                    <a:latin typeface="Arial" panose="020B0604020202020204" pitchFamily="34" charset="0"/>
                    <a:cs typeface="Arial" panose="020B0604020202020204" pitchFamily="34" charset="0"/>
                  </a:rPr>
                  <a:t>Pr[</a:t>
                </a:r>
                <a:r>
                  <a:rPr lang="en-US" sz="3600" dirty="0">
                    <a:latin typeface="Arial" panose="020B0604020202020204" pitchFamily="34" charset="0"/>
                    <a:cs typeface="Arial" panose="020B0604020202020204" pitchFamily="34" charset="0"/>
                  </a:rPr>
                  <a:t>M</a:t>
                </a:r>
                <a:r>
                  <a:rPr lang="en-US" sz="3200" dirty="0">
                    <a:solidFill>
                      <a:schemeClr val="tx2"/>
                    </a:solidFill>
                    <a:latin typeface="Arial" panose="020B0604020202020204" pitchFamily="34" charset="0"/>
                    <a:cs typeface="Arial" panose="020B0604020202020204" pitchFamily="34" charset="0"/>
                  </a:rPr>
                  <a:t>(</a:t>
                </a:r>
                <a:r>
                  <a:rPr lang="en-US" sz="3200" dirty="0">
                    <a:solidFill>
                      <a:srgbClr val="993300"/>
                    </a:solidFill>
                    <a:latin typeface="Arial" panose="020B0604020202020204" pitchFamily="34" charset="0"/>
                    <a:cs typeface="Arial" panose="020B0604020202020204" pitchFamily="34" charset="0"/>
                  </a:rPr>
                  <a:t>D</a:t>
                </a:r>
                <a:r>
                  <a:rPr lang="en-US" sz="3200" baseline="-25000" dirty="0">
                    <a:solidFill>
                      <a:srgbClr val="993300"/>
                    </a:solidFill>
                    <a:latin typeface="Arial" panose="020B0604020202020204" pitchFamily="34" charset="0"/>
                    <a:cs typeface="Arial" panose="020B0604020202020204" pitchFamily="34" charset="0"/>
                  </a:rPr>
                  <a:t>1</a:t>
                </a:r>
                <a:r>
                  <a:rPr lang="en-US" sz="3200" dirty="0">
                    <a:solidFill>
                      <a:schemeClr val="tx2"/>
                    </a:solidFill>
                    <a:latin typeface="Arial" panose="020B0604020202020204" pitchFamily="34" charset="0"/>
                    <a:cs typeface="Arial" panose="020B0604020202020204" pitchFamily="34" charset="0"/>
                  </a:rPr>
                  <a:t>) </a:t>
                </a:r>
                <a14:m>
                  <m:oMath xmlns:m="http://schemas.openxmlformats.org/officeDocument/2006/math">
                    <m:r>
                      <m:rPr>
                        <m:sty m:val="p"/>
                      </m:rPr>
                      <a:rPr lang="en-US" sz="3200" dirty="0">
                        <a:solidFill>
                          <a:schemeClr val="tx2"/>
                        </a:solidFill>
                        <a:latin typeface="Cambria Math" panose="02040503050406030204" pitchFamily="18" charset="0"/>
                        <a:ea typeface="Cambria Math" panose="02040503050406030204" pitchFamily="18" charset="0"/>
                      </a:rPr>
                      <m:t>ϵ</m:t>
                    </m:r>
                  </m:oMath>
                </a14:m>
                <a:r>
                  <a:rPr lang="en-US" sz="3200" dirty="0">
                    <a:solidFill>
                      <a:schemeClr val="tx2"/>
                    </a:solidFill>
                    <a:latin typeface="Arial" panose="020B0604020202020204" pitchFamily="34" charset="0"/>
                    <a:cs typeface="Arial" panose="020B0604020202020204" pitchFamily="34" charset="0"/>
                  </a:rPr>
                  <a:t> </a:t>
                </a:r>
                <a:r>
                  <a:rPr lang="en-US" sz="3200" dirty="0">
                    <a:solidFill>
                      <a:srgbClr val="D113B6"/>
                    </a:solidFill>
                    <a:latin typeface="Arial" panose="020B0604020202020204" pitchFamily="34" charset="0"/>
                    <a:cs typeface="Arial" panose="020B0604020202020204" pitchFamily="34" charset="0"/>
                  </a:rPr>
                  <a:t>A</a:t>
                </a:r>
                <a:r>
                  <a:rPr lang="en-US" sz="3200" dirty="0">
                    <a:solidFill>
                      <a:schemeClr val="tx2"/>
                    </a:solidFill>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e</a:t>
                </a:r>
                <a:r>
                  <a:rPr lang="en-US" sz="5400" baseline="30000" dirty="0">
                    <a:latin typeface="Arial" panose="020B0604020202020204" pitchFamily="34" charset="0"/>
                    <a:cs typeface="Arial" panose="020B0604020202020204" pitchFamily="34" charset="0"/>
                    <a:sym typeface="Symbol"/>
                  </a:rPr>
                  <a:t></a:t>
                </a:r>
                <a:r>
                  <a:rPr lang="en-US" sz="5400" baseline="30000" dirty="0">
                    <a:latin typeface="Arial" panose="020B0604020202020204" pitchFamily="34" charset="0"/>
                    <a:cs typeface="Arial" panose="020B0604020202020204" pitchFamily="34" charset="0"/>
                  </a:rPr>
                  <a:t> </a:t>
                </a:r>
                <a:r>
                  <a:rPr lang="en-US" sz="3200" dirty="0">
                    <a:solidFill>
                      <a:srgbClr val="FF3300"/>
                    </a:solidFill>
                    <a:latin typeface="Arial" panose="020B0604020202020204" pitchFamily="34" charset="0"/>
                    <a:cs typeface="Arial" panose="020B0604020202020204" pitchFamily="34" charset="0"/>
                  </a:rPr>
                  <a:t>Pr[</a:t>
                </a:r>
                <a:r>
                  <a:rPr lang="en-US" sz="3600" dirty="0">
                    <a:latin typeface="Arial" panose="020B0604020202020204" pitchFamily="34" charset="0"/>
                    <a:cs typeface="Arial" panose="020B0604020202020204" pitchFamily="34" charset="0"/>
                  </a:rPr>
                  <a:t>M</a:t>
                </a:r>
                <a:r>
                  <a:rPr lang="en-US" sz="3200" dirty="0">
                    <a:solidFill>
                      <a:srgbClr val="FF3300"/>
                    </a:solidFill>
                    <a:latin typeface="Arial" panose="020B0604020202020204" pitchFamily="34" charset="0"/>
                    <a:cs typeface="Arial" panose="020B0604020202020204" pitchFamily="34" charset="0"/>
                  </a:rPr>
                  <a:t>(</a:t>
                </a:r>
                <a:r>
                  <a:rPr lang="en-US" sz="3200" dirty="0">
                    <a:solidFill>
                      <a:srgbClr val="0070C0"/>
                    </a:solidFill>
                    <a:latin typeface="Arial" panose="020B0604020202020204" pitchFamily="34" charset="0"/>
                    <a:cs typeface="Arial" panose="020B0604020202020204" pitchFamily="34" charset="0"/>
                  </a:rPr>
                  <a:t>D</a:t>
                </a:r>
                <a:r>
                  <a:rPr lang="en-US" sz="3200" baseline="-25000" dirty="0">
                    <a:solidFill>
                      <a:srgbClr val="0070C0"/>
                    </a:solidFill>
                    <a:latin typeface="Arial" panose="020B0604020202020204" pitchFamily="34" charset="0"/>
                    <a:cs typeface="Arial" panose="020B0604020202020204" pitchFamily="34" charset="0"/>
                  </a:rPr>
                  <a:t>2</a:t>
                </a:r>
                <a:r>
                  <a:rPr lang="en-US" sz="3200" dirty="0">
                    <a:solidFill>
                      <a:srgbClr val="FF3300"/>
                    </a:solidFill>
                    <a:latin typeface="Arial" panose="020B0604020202020204" pitchFamily="34" charset="0"/>
                    <a:cs typeface="Arial" panose="020B0604020202020204" pitchFamily="34" charset="0"/>
                  </a:rPr>
                  <a:t>) </a:t>
                </a:r>
                <a14:m>
                  <m:oMath xmlns:m="http://schemas.openxmlformats.org/officeDocument/2006/math">
                    <m:r>
                      <m:rPr>
                        <m:sty m:val="p"/>
                      </m:rPr>
                      <a:rPr lang="en-US" sz="3200" dirty="0">
                        <a:solidFill>
                          <a:schemeClr val="tx2"/>
                        </a:solidFill>
                        <a:latin typeface="Cambria Math" panose="02040503050406030204" pitchFamily="18" charset="0"/>
                        <a:ea typeface="Cambria Math" panose="02040503050406030204" pitchFamily="18" charset="0"/>
                      </a:rPr>
                      <m:t>ϵ</m:t>
                    </m:r>
                  </m:oMath>
                </a14:m>
                <a:r>
                  <a:rPr lang="en-US" sz="3200" dirty="0">
                    <a:solidFill>
                      <a:srgbClr val="FF0000"/>
                    </a:solidFill>
                    <a:latin typeface="Arial" panose="020B0604020202020204" pitchFamily="34" charset="0"/>
                    <a:cs typeface="Arial" panose="020B0604020202020204" pitchFamily="34" charset="0"/>
                  </a:rPr>
                  <a:t> </a:t>
                </a:r>
                <a:r>
                  <a:rPr lang="en-US" sz="3200" dirty="0">
                    <a:solidFill>
                      <a:srgbClr val="D113B6"/>
                    </a:solidFill>
                    <a:latin typeface="Arial" panose="020B0604020202020204" pitchFamily="34" charset="0"/>
                    <a:cs typeface="Arial" panose="020B0604020202020204" pitchFamily="34" charset="0"/>
                  </a:rPr>
                  <a:t>A</a:t>
                </a:r>
                <a:r>
                  <a:rPr lang="en-US" sz="3200" dirty="0">
                    <a:solidFill>
                      <a:srgbClr val="FF3300"/>
                    </a:solidFill>
                    <a:latin typeface="Arial" panose="020B0604020202020204" pitchFamily="34" charset="0"/>
                    <a:cs typeface="Arial" panose="020B0604020202020204" pitchFamily="34" charset="0"/>
                  </a:rPr>
                  <a:t>]</a:t>
                </a:r>
              </a:p>
            </p:txBody>
          </p:sp>
        </mc:Choice>
        <mc:Fallback xmlns="">
          <p:sp>
            <p:nvSpPr>
              <p:cNvPr id="24583" name="Rectangle 34"/>
              <p:cNvSpPr>
                <a:spLocks noRot="1" noChangeAspect="1" noMove="1" noResize="1" noEditPoints="1" noAdjustHandles="1" noChangeArrowheads="1" noChangeShapeType="1" noTextEdit="1"/>
              </p:cNvSpPr>
              <p:nvPr/>
            </p:nvSpPr>
            <p:spPr bwMode="auto">
              <a:xfrm>
                <a:off x="1752600" y="1143000"/>
                <a:ext cx="8610600" cy="2123658"/>
              </a:xfrm>
              <a:prstGeom prst="rect">
                <a:avLst/>
              </a:prstGeom>
              <a:blipFill>
                <a:blip r:embed="rId4"/>
                <a:stretch>
                  <a:fillRect l="-1767" t="-3571" b="-9524"/>
                </a:stretch>
              </a:blipFill>
              <a:ln w="9525">
                <a:noFill/>
                <a:miter lim="800000"/>
                <a:headEnd/>
                <a:tailEnd/>
              </a:ln>
            </p:spPr>
            <p:txBody>
              <a:bodyPr/>
              <a:lstStyle/>
              <a:p>
                <a:r>
                  <a:rPr lang="en-US">
                    <a:noFill/>
                  </a:rPr>
                  <a:t> </a:t>
                </a:r>
              </a:p>
            </p:txBody>
          </p:sp>
        </mc:Fallback>
      </mc:AlternateContent>
      <p:sp>
        <p:nvSpPr>
          <p:cNvPr id="37" name="Rounded Rectangular Callout 36"/>
          <p:cNvSpPr/>
          <p:nvPr/>
        </p:nvSpPr>
        <p:spPr bwMode="auto">
          <a:xfrm>
            <a:off x="9296400" y="1747629"/>
            <a:ext cx="1752600" cy="914400"/>
          </a:xfrm>
          <a:prstGeom prst="wedgeRoundRectCallout">
            <a:avLst>
              <a:gd name="adj1" fmla="val -151134"/>
              <a:gd name="adj2" fmla="val -26271"/>
              <a:gd name="adj3" fmla="val 16667"/>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cs typeface="Arial" charset="0"/>
              </a:rPr>
              <a:t>Differing in </a:t>
            </a:r>
          </a:p>
          <a:p>
            <a:pPr algn="ctr" fontAlgn="base">
              <a:spcBef>
                <a:spcPct val="0"/>
              </a:spcBef>
              <a:spcAft>
                <a:spcPct val="0"/>
              </a:spcAft>
            </a:pPr>
            <a:r>
              <a:rPr lang="en-US" sz="2800" dirty="0">
                <a:cs typeface="Arial" charset="0"/>
              </a:rPr>
              <a:t>one user</a:t>
            </a:r>
          </a:p>
        </p:txBody>
      </p:sp>
      <p:sp>
        <p:nvSpPr>
          <p:cNvPr id="18" name="Rectangle 17">
            <a:extLst>
              <a:ext uri="{FF2B5EF4-FFF2-40B4-BE49-F238E27FC236}">
                <a16:creationId xmlns:a16="http://schemas.microsoft.com/office/drawing/2014/main" id="{94D81794-5857-3D49-B7B9-A15D9DA326F7}"/>
              </a:ext>
            </a:extLst>
          </p:cNvPr>
          <p:cNvSpPr/>
          <p:nvPr/>
        </p:nvSpPr>
        <p:spPr>
          <a:xfrm>
            <a:off x="-411725" y="3340387"/>
            <a:ext cx="8824450" cy="461665"/>
          </a:xfrm>
          <a:prstGeom prst="rect">
            <a:avLst/>
          </a:prstGeom>
        </p:spPr>
        <p:txBody>
          <a:bodyPr wrap="square">
            <a:spAutoFit/>
          </a:bodyPr>
          <a:lstStyle/>
          <a:p>
            <a:pPr marL="742950" lvl="1" indent="-285750">
              <a:spcBef>
                <a:spcPct val="20000"/>
              </a:spcBef>
            </a:pPr>
            <a:r>
              <a:rPr lang="en-US" sz="2400" kern="0" dirty="0">
                <a:solidFill>
                  <a:srgbClr val="9D4791"/>
                </a:solidFill>
                <a:latin typeface="Arial" panose="020B0604020202020204" pitchFamily="34" charset="0"/>
                <a:cs typeface="Arial" panose="020B0604020202020204" pitchFamily="34" charset="0"/>
                <a:sym typeface="Symbol" pitchFamily="18" charset="2"/>
              </a:rPr>
              <a:t>Probability taken over randomness of </a:t>
            </a:r>
            <a:r>
              <a:rPr lang="en-US" sz="2400" kern="0" dirty="0">
                <a:solidFill>
                  <a:srgbClr val="000000"/>
                </a:solidFill>
                <a:latin typeface="Arial" panose="020B0604020202020204" pitchFamily="34" charset="0"/>
                <a:cs typeface="Arial" panose="020B0604020202020204" pitchFamily="34" charset="0"/>
                <a:sym typeface="Symbol" pitchFamily="18" charset="2"/>
              </a:rPr>
              <a:t>M (analytic function)</a:t>
            </a:r>
          </a:p>
        </p:txBody>
      </p:sp>
      <p:grpSp>
        <p:nvGrpSpPr>
          <p:cNvPr id="17" name="Group 16" descr="distribution of output across two databases close to each other">
            <a:extLst>
              <a:ext uri="{FF2B5EF4-FFF2-40B4-BE49-F238E27FC236}">
                <a16:creationId xmlns:a16="http://schemas.microsoft.com/office/drawing/2014/main" id="{0E0A69A7-BEDC-AD4D-A852-7B936533B23B}"/>
              </a:ext>
            </a:extLst>
          </p:cNvPr>
          <p:cNvGrpSpPr/>
          <p:nvPr/>
        </p:nvGrpSpPr>
        <p:grpSpPr>
          <a:xfrm>
            <a:off x="638175" y="4238556"/>
            <a:ext cx="7972425" cy="2635250"/>
            <a:chOff x="638175" y="3765550"/>
            <a:chExt cx="7972425" cy="2635250"/>
          </a:xfrm>
        </p:grpSpPr>
        <p:sp>
          <p:nvSpPr>
            <p:cNvPr id="50" name="Freeform 13">
              <a:extLst>
                <a:ext uri="{FF2B5EF4-FFF2-40B4-BE49-F238E27FC236}">
                  <a16:creationId xmlns:a16="http://schemas.microsoft.com/office/drawing/2014/main" id="{9337E0BD-942B-AC4F-B2FA-83F4F635930E}"/>
                </a:ext>
              </a:extLst>
            </p:cNvPr>
            <p:cNvSpPr>
              <a:spLocks/>
            </p:cNvSpPr>
            <p:nvPr/>
          </p:nvSpPr>
          <p:spPr bwMode="auto">
            <a:xfrm>
              <a:off x="5638800" y="5329238"/>
              <a:ext cx="609600" cy="457200"/>
            </a:xfrm>
            <a:custGeom>
              <a:avLst/>
              <a:gdLst>
                <a:gd name="T0" fmla="*/ 0 w 384"/>
                <a:gd name="T1" fmla="*/ 2147483647 h 288"/>
                <a:gd name="T2" fmla="*/ 0 w 384"/>
                <a:gd name="T3" fmla="*/ 0 h 288"/>
                <a:gd name="T4" fmla="*/ 2147483647 w 384"/>
                <a:gd name="T5" fmla="*/ 2147483647 h 288"/>
                <a:gd name="T6" fmla="*/ 2147483647 w 384"/>
                <a:gd name="T7" fmla="*/ 2147483647 h 288"/>
                <a:gd name="T8" fmla="*/ 2147483647 w 384"/>
                <a:gd name="T9" fmla="*/ 2147483647 h 288"/>
                <a:gd name="T10" fmla="*/ 2147483647 w 384"/>
                <a:gd name="T11" fmla="*/ 2147483647 h 288"/>
                <a:gd name="T12" fmla="*/ 0 w 384"/>
                <a:gd name="T13" fmla="*/ 2147483647 h 288"/>
                <a:gd name="T14" fmla="*/ 0 60000 65536"/>
                <a:gd name="T15" fmla="*/ 0 60000 65536"/>
                <a:gd name="T16" fmla="*/ 0 60000 65536"/>
                <a:gd name="T17" fmla="*/ 0 60000 65536"/>
                <a:gd name="T18" fmla="*/ 0 60000 65536"/>
                <a:gd name="T19" fmla="*/ 0 60000 65536"/>
                <a:gd name="T20" fmla="*/ 0 60000 65536"/>
                <a:gd name="T21" fmla="*/ 0 w 384"/>
                <a:gd name="T22" fmla="*/ 0 h 288"/>
                <a:gd name="T23" fmla="*/ 384 w 38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288">
                  <a:moveTo>
                    <a:pt x="0" y="288"/>
                  </a:moveTo>
                  <a:lnTo>
                    <a:pt x="0" y="0"/>
                  </a:lnTo>
                  <a:lnTo>
                    <a:pt x="96" y="48"/>
                  </a:lnTo>
                  <a:lnTo>
                    <a:pt x="240" y="96"/>
                  </a:lnTo>
                  <a:lnTo>
                    <a:pt x="384" y="144"/>
                  </a:lnTo>
                  <a:lnTo>
                    <a:pt x="384" y="288"/>
                  </a:lnTo>
                  <a:lnTo>
                    <a:pt x="0" y="288"/>
                  </a:lnTo>
                  <a:close/>
                </a:path>
              </a:pathLst>
            </a:custGeom>
            <a:solidFill>
              <a:srgbClr val="FF3300"/>
            </a:solidFill>
            <a:ln w="25400">
              <a:solidFill>
                <a:schemeClr val="hlink"/>
              </a:solidFill>
              <a:round/>
              <a:headEnd/>
              <a:tailEnd/>
            </a:ln>
          </p:spPr>
          <p:txBody>
            <a:bodyPr>
              <a:spAutoFit/>
            </a:bodyPr>
            <a:lstStyle/>
            <a:p>
              <a:endParaRPr lang="en-US"/>
            </a:p>
          </p:txBody>
        </p:sp>
        <p:sp>
          <p:nvSpPr>
            <p:cNvPr id="51" name="Freeform 14">
              <a:extLst>
                <a:ext uri="{FF2B5EF4-FFF2-40B4-BE49-F238E27FC236}">
                  <a16:creationId xmlns:a16="http://schemas.microsoft.com/office/drawing/2014/main" id="{F50C8CA6-4CB0-DA41-B885-D3E98A90B1BD}"/>
                </a:ext>
              </a:extLst>
            </p:cNvPr>
            <p:cNvSpPr>
              <a:spLocks/>
            </p:cNvSpPr>
            <p:nvPr/>
          </p:nvSpPr>
          <p:spPr bwMode="auto">
            <a:xfrm>
              <a:off x="5638800" y="5405438"/>
              <a:ext cx="609600" cy="381000"/>
            </a:xfrm>
            <a:custGeom>
              <a:avLst/>
              <a:gdLst>
                <a:gd name="T0" fmla="*/ 0 w 384"/>
                <a:gd name="T1" fmla="*/ 2147483647 h 240"/>
                <a:gd name="T2" fmla="*/ 0 w 384"/>
                <a:gd name="T3" fmla="*/ 0 h 240"/>
                <a:gd name="T4" fmla="*/ 2147483647 w 384"/>
                <a:gd name="T5" fmla="*/ 2147483647 h 240"/>
                <a:gd name="T6" fmla="*/ 2147483647 w 384"/>
                <a:gd name="T7" fmla="*/ 2147483647 h 240"/>
                <a:gd name="T8" fmla="*/ 2147483647 w 384"/>
                <a:gd name="T9" fmla="*/ 2147483647 h 240"/>
                <a:gd name="T10" fmla="*/ 0 w 384"/>
                <a:gd name="T11" fmla="*/ 2147483647 h 240"/>
                <a:gd name="T12" fmla="*/ 0 60000 65536"/>
                <a:gd name="T13" fmla="*/ 0 60000 65536"/>
                <a:gd name="T14" fmla="*/ 0 60000 65536"/>
                <a:gd name="T15" fmla="*/ 0 60000 65536"/>
                <a:gd name="T16" fmla="*/ 0 60000 65536"/>
                <a:gd name="T17" fmla="*/ 0 60000 65536"/>
                <a:gd name="T18" fmla="*/ 0 w 384"/>
                <a:gd name="T19" fmla="*/ 0 h 240"/>
                <a:gd name="T20" fmla="*/ 384 w 384"/>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84" h="240">
                  <a:moveTo>
                    <a:pt x="0" y="240"/>
                  </a:moveTo>
                  <a:lnTo>
                    <a:pt x="0" y="0"/>
                  </a:lnTo>
                  <a:lnTo>
                    <a:pt x="336" y="96"/>
                  </a:lnTo>
                  <a:lnTo>
                    <a:pt x="384" y="144"/>
                  </a:lnTo>
                  <a:lnTo>
                    <a:pt x="384" y="240"/>
                  </a:lnTo>
                  <a:lnTo>
                    <a:pt x="0" y="240"/>
                  </a:lnTo>
                  <a:close/>
                </a:path>
              </a:pathLst>
            </a:custGeom>
            <a:solidFill>
              <a:srgbClr val="FBBA6B"/>
            </a:solidFill>
            <a:ln w="28575">
              <a:solidFill>
                <a:schemeClr val="hlink"/>
              </a:solidFill>
              <a:round/>
              <a:headEnd/>
              <a:tailEnd/>
            </a:ln>
          </p:spPr>
          <p:txBody>
            <a:bodyPr>
              <a:spAutoFit/>
            </a:bodyPr>
            <a:lstStyle/>
            <a:p>
              <a:endParaRPr lang="en-US"/>
            </a:p>
          </p:txBody>
        </p:sp>
        <p:sp>
          <p:nvSpPr>
            <p:cNvPr id="52" name="Freeform 15">
              <a:extLst>
                <a:ext uri="{FF2B5EF4-FFF2-40B4-BE49-F238E27FC236}">
                  <a16:creationId xmlns:a16="http://schemas.microsoft.com/office/drawing/2014/main" id="{D1D65997-A970-5E41-BFC1-3D2430231344}"/>
                </a:ext>
              </a:extLst>
            </p:cNvPr>
            <p:cNvSpPr>
              <a:spLocks/>
            </p:cNvSpPr>
            <p:nvPr/>
          </p:nvSpPr>
          <p:spPr bwMode="auto">
            <a:xfrm>
              <a:off x="3810000" y="3863975"/>
              <a:ext cx="381000" cy="1922463"/>
            </a:xfrm>
            <a:custGeom>
              <a:avLst/>
              <a:gdLst>
                <a:gd name="T0" fmla="*/ 0 w 240"/>
                <a:gd name="T1" fmla="*/ 2147483647 h 1211"/>
                <a:gd name="T2" fmla="*/ 0 w 240"/>
                <a:gd name="T3" fmla="*/ 2147483647 h 1211"/>
                <a:gd name="T4" fmla="*/ 2147483647 w 240"/>
                <a:gd name="T5" fmla="*/ 2147483647 h 1211"/>
                <a:gd name="T6" fmla="*/ 2147483647 w 240"/>
                <a:gd name="T7" fmla="*/ 2147483647 h 1211"/>
                <a:gd name="T8" fmla="*/ 2147483647 w 240"/>
                <a:gd name="T9" fmla="*/ 2147483647 h 1211"/>
                <a:gd name="T10" fmla="*/ 2147483647 w 240"/>
                <a:gd name="T11" fmla="*/ 2147483647 h 1211"/>
                <a:gd name="T12" fmla="*/ 2147483647 w 240"/>
                <a:gd name="T13" fmla="*/ 2147483647 h 1211"/>
                <a:gd name="T14" fmla="*/ 0 w 240"/>
                <a:gd name="T15" fmla="*/ 2147483647 h 1211"/>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1211"/>
                <a:gd name="T26" fmla="*/ 240 w 240"/>
                <a:gd name="T27" fmla="*/ 1211 h 1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1211">
                  <a:moveTo>
                    <a:pt x="0" y="1211"/>
                  </a:moveTo>
                  <a:lnTo>
                    <a:pt x="0" y="11"/>
                  </a:lnTo>
                  <a:cubicBezTo>
                    <a:pt x="2" y="8"/>
                    <a:pt x="3" y="4"/>
                    <a:pt x="6" y="2"/>
                  </a:cubicBezTo>
                  <a:cubicBezTo>
                    <a:pt x="9" y="0"/>
                    <a:pt x="21" y="1"/>
                    <a:pt x="36" y="2"/>
                  </a:cubicBezTo>
                  <a:lnTo>
                    <a:pt x="96" y="11"/>
                  </a:lnTo>
                  <a:lnTo>
                    <a:pt x="240" y="155"/>
                  </a:lnTo>
                  <a:lnTo>
                    <a:pt x="240" y="1211"/>
                  </a:lnTo>
                  <a:lnTo>
                    <a:pt x="0" y="1211"/>
                  </a:lnTo>
                  <a:close/>
                </a:path>
              </a:pathLst>
            </a:custGeom>
            <a:solidFill>
              <a:srgbClr val="FF3300"/>
            </a:solidFill>
            <a:ln w="25400">
              <a:solidFill>
                <a:schemeClr val="hlink"/>
              </a:solidFill>
              <a:round/>
              <a:headEnd/>
              <a:tailEnd/>
            </a:ln>
          </p:spPr>
          <p:txBody>
            <a:bodyPr>
              <a:spAutoFit/>
            </a:bodyPr>
            <a:lstStyle/>
            <a:p>
              <a:endParaRPr lang="en-US"/>
            </a:p>
          </p:txBody>
        </p:sp>
        <p:sp>
          <p:nvSpPr>
            <p:cNvPr id="53" name="Freeform 16">
              <a:extLst>
                <a:ext uri="{FF2B5EF4-FFF2-40B4-BE49-F238E27FC236}">
                  <a16:creationId xmlns:a16="http://schemas.microsoft.com/office/drawing/2014/main" id="{6BA74E81-0853-E441-BB37-C8F491441413}"/>
                </a:ext>
              </a:extLst>
            </p:cNvPr>
            <p:cNvSpPr>
              <a:spLocks/>
            </p:cNvSpPr>
            <p:nvPr/>
          </p:nvSpPr>
          <p:spPr bwMode="auto">
            <a:xfrm>
              <a:off x="2514600" y="4581525"/>
              <a:ext cx="228600" cy="1219200"/>
            </a:xfrm>
            <a:custGeom>
              <a:avLst/>
              <a:gdLst>
                <a:gd name="T0" fmla="*/ 0 w 144"/>
                <a:gd name="T1" fmla="*/ 2147483647 h 768"/>
                <a:gd name="T2" fmla="*/ 0 w 144"/>
                <a:gd name="T3" fmla="*/ 2147483647 h 768"/>
                <a:gd name="T4" fmla="*/ 2147483647 w 144"/>
                <a:gd name="T5" fmla="*/ 0 h 768"/>
                <a:gd name="T6" fmla="*/ 2147483647 w 144"/>
                <a:gd name="T7" fmla="*/ 2147483647 h 768"/>
                <a:gd name="T8" fmla="*/ 0 w 144"/>
                <a:gd name="T9" fmla="*/ 2147483647 h 768"/>
                <a:gd name="T10" fmla="*/ 0 60000 65536"/>
                <a:gd name="T11" fmla="*/ 0 60000 65536"/>
                <a:gd name="T12" fmla="*/ 0 60000 65536"/>
                <a:gd name="T13" fmla="*/ 0 60000 65536"/>
                <a:gd name="T14" fmla="*/ 0 60000 65536"/>
                <a:gd name="T15" fmla="*/ 0 w 144"/>
                <a:gd name="T16" fmla="*/ 0 h 768"/>
                <a:gd name="T17" fmla="*/ 144 w 144"/>
                <a:gd name="T18" fmla="*/ 768 h 768"/>
              </a:gdLst>
              <a:ahLst/>
              <a:cxnLst>
                <a:cxn ang="T10">
                  <a:pos x="T0" y="T1"/>
                </a:cxn>
                <a:cxn ang="T11">
                  <a:pos x="T2" y="T3"/>
                </a:cxn>
                <a:cxn ang="T12">
                  <a:pos x="T4" y="T5"/>
                </a:cxn>
                <a:cxn ang="T13">
                  <a:pos x="T6" y="T7"/>
                </a:cxn>
                <a:cxn ang="T14">
                  <a:pos x="T8" y="T9"/>
                </a:cxn>
              </a:cxnLst>
              <a:rect l="T15" t="T16" r="T17" b="T18"/>
              <a:pathLst>
                <a:path w="144" h="768">
                  <a:moveTo>
                    <a:pt x="0" y="768"/>
                  </a:moveTo>
                  <a:lnTo>
                    <a:pt x="0" y="192"/>
                  </a:lnTo>
                  <a:lnTo>
                    <a:pt x="144" y="0"/>
                  </a:lnTo>
                  <a:lnTo>
                    <a:pt x="144" y="768"/>
                  </a:lnTo>
                  <a:lnTo>
                    <a:pt x="0" y="768"/>
                  </a:lnTo>
                  <a:close/>
                </a:path>
              </a:pathLst>
            </a:custGeom>
            <a:solidFill>
              <a:srgbClr val="FF0000"/>
            </a:solidFill>
            <a:ln w="25400">
              <a:solidFill>
                <a:schemeClr val="hlink"/>
              </a:solidFill>
              <a:round/>
              <a:headEnd/>
              <a:tailEnd/>
            </a:ln>
          </p:spPr>
          <p:txBody>
            <a:bodyPr>
              <a:spAutoFit/>
            </a:bodyPr>
            <a:lstStyle/>
            <a:p>
              <a:endParaRPr lang="en-US"/>
            </a:p>
          </p:txBody>
        </p:sp>
        <p:sp>
          <p:nvSpPr>
            <p:cNvPr id="54" name="Freeform 17">
              <a:extLst>
                <a:ext uri="{FF2B5EF4-FFF2-40B4-BE49-F238E27FC236}">
                  <a16:creationId xmlns:a16="http://schemas.microsoft.com/office/drawing/2014/main" id="{E25F67B9-6559-AA44-9ECE-29379DF22052}"/>
                </a:ext>
              </a:extLst>
            </p:cNvPr>
            <p:cNvSpPr>
              <a:spLocks/>
            </p:cNvSpPr>
            <p:nvPr/>
          </p:nvSpPr>
          <p:spPr bwMode="auto">
            <a:xfrm>
              <a:off x="2514600" y="5114925"/>
              <a:ext cx="228600" cy="685800"/>
            </a:xfrm>
            <a:custGeom>
              <a:avLst/>
              <a:gdLst>
                <a:gd name="T0" fmla="*/ 0 w 144"/>
                <a:gd name="T1" fmla="*/ 2147483647 h 432"/>
                <a:gd name="T2" fmla="*/ 0 w 144"/>
                <a:gd name="T3" fmla="*/ 2147483647 h 432"/>
                <a:gd name="T4" fmla="*/ 2147483647 w 144"/>
                <a:gd name="T5" fmla="*/ 0 h 432"/>
                <a:gd name="T6" fmla="*/ 2147483647 w 144"/>
                <a:gd name="T7" fmla="*/ 2147483647 h 432"/>
                <a:gd name="T8" fmla="*/ 0 w 144"/>
                <a:gd name="T9" fmla="*/ 2147483647 h 432"/>
                <a:gd name="T10" fmla="*/ 0 60000 65536"/>
                <a:gd name="T11" fmla="*/ 0 60000 65536"/>
                <a:gd name="T12" fmla="*/ 0 60000 65536"/>
                <a:gd name="T13" fmla="*/ 0 60000 65536"/>
                <a:gd name="T14" fmla="*/ 0 60000 65536"/>
                <a:gd name="T15" fmla="*/ 0 w 144"/>
                <a:gd name="T16" fmla="*/ 0 h 432"/>
                <a:gd name="T17" fmla="*/ 144 w 144"/>
                <a:gd name="T18" fmla="*/ 432 h 432"/>
              </a:gdLst>
              <a:ahLst/>
              <a:cxnLst>
                <a:cxn ang="T10">
                  <a:pos x="T0" y="T1"/>
                </a:cxn>
                <a:cxn ang="T11">
                  <a:pos x="T2" y="T3"/>
                </a:cxn>
                <a:cxn ang="T12">
                  <a:pos x="T4" y="T5"/>
                </a:cxn>
                <a:cxn ang="T13">
                  <a:pos x="T6" y="T7"/>
                </a:cxn>
                <a:cxn ang="T14">
                  <a:pos x="T8" y="T9"/>
                </a:cxn>
              </a:cxnLst>
              <a:rect l="T15" t="T16" r="T17" b="T18"/>
              <a:pathLst>
                <a:path w="144" h="432">
                  <a:moveTo>
                    <a:pt x="0" y="432"/>
                  </a:moveTo>
                  <a:lnTo>
                    <a:pt x="0" y="96"/>
                  </a:lnTo>
                  <a:lnTo>
                    <a:pt x="144" y="0"/>
                  </a:lnTo>
                  <a:lnTo>
                    <a:pt x="144" y="432"/>
                  </a:lnTo>
                  <a:lnTo>
                    <a:pt x="0" y="432"/>
                  </a:lnTo>
                  <a:close/>
                </a:path>
              </a:pathLst>
            </a:custGeom>
            <a:solidFill>
              <a:srgbClr val="FBBA6B"/>
            </a:solidFill>
            <a:ln w="25400">
              <a:solidFill>
                <a:schemeClr val="hlink"/>
              </a:solidFill>
              <a:round/>
              <a:headEnd/>
              <a:tailEnd/>
            </a:ln>
          </p:spPr>
          <p:txBody>
            <a:bodyPr>
              <a:spAutoFit/>
            </a:bodyPr>
            <a:lstStyle/>
            <a:p>
              <a:endParaRPr lang="en-US"/>
            </a:p>
          </p:txBody>
        </p:sp>
        <p:sp>
          <p:nvSpPr>
            <p:cNvPr id="55" name="Freeform 18">
              <a:extLst>
                <a:ext uri="{FF2B5EF4-FFF2-40B4-BE49-F238E27FC236}">
                  <a16:creationId xmlns:a16="http://schemas.microsoft.com/office/drawing/2014/main" id="{11537D62-8727-6040-9751-DF0D23F67B7A}"/>
                </a:ext>
              </a:extLst>
            </p:cNvPr>
            <p:cNvSpPr>
              <a:spLocks/>
            </p:cNvSpPr>
            <p:nvPr/>
          </p:nvSpPr>
          <p:spPr bwMode="auto">
            <a:xfrm>
              <a:off x="3810000" y="4033838"/>
              <a:ext cx="381000" cy="1752600"/>
            </a:xfrm>
            <a:custGeom>
              <a:avLst/>
              <a:gdLst>
                <a:gd name="T0" fmla="*/ 0 w 240"/>
                <a:gd name="T1" fmla="*/ 2147483647 h 1104"/>
                <a:gd name="T2" fmla="*/ 0 w 240"/>
                <a:gd name="T3" fmla="*/ 0 h 1104"/>
                <a:gd name="T4" fmla="*/ 2147483647 w 240"/>
                <a:gd name="T5" fmla="*/ 2147483647 h 1104"/>
                <a:gd name="T6" fmla="*/ 2147483647 w 240"/>
                <a:gd name="T7" fmla="*/ 2147483647 h 1104"/>
                <a:gd name="T8" fmla="*/ 0 w 240"/>
                <a:gd name="T9" fmla="*/ 2147483647 h 1104"/>
                <a:gd name="T10" fmla="*/ 0 60000 65536"/>
                <a:gd name="T11" fmla="*/ 0 60000 65536"/>
                <a:gd name="T12" fmla="*/ 0 60000 65536"/>
                <a:gd name="T13" fmla="*/ 0 60000 65536"/>
                <a:gd name="T14" fmla="*/ 0 60000 65536"/>
                <a:gd name="T15" fmla="*/ 0 w 240"/>
                <a:gd name="T16" fmla="*/ 0 h 1104"/>
                <a:gd name="T17" fmla="*/ 240 w 240"/>
                <a:gd name="T18" fmla="*/ 1104 h 1104"/>
              </a:gdLst>
              <a:ahLst/>
              <a:cxnLst>
                <a:cxn ang="T10">
                  <a:pos x="T0" y="T1"/>
                </a:cxn>
                <a:cxn ang="T11">
                  <a:pos x="T2" y="T3"/>
                </a:cxn>
                <a:cxn ang="T12">
                  <a:pos x="T4" y="T5"/>
                </a:cxn>
                <a:cxn ang="T13">
                  <a:pos x="T6" y="T7"/>
                </a:cxn>
                <a:cxn ang="T14">
                  <a:pos x="T8" y="T9"/>
                </a:cxn>
              </a:cxnLst>
              <a:rect l="T15" t="T16" r="T17" b="T18"/>
              <a:pathLst>
                <a:path w="240" h="1104">
                  <a:moveTo>
                    <a:pt x="0" y="1104"/>
                  </a:moveTo>
                  <a:lnTo>
                    <a:pt x="0" y="0"/>
                  </a:lnTo>
                  <a:lnTo>
                    <a:pt x="240" y="336"/>
                  </a:lnTo>
                  <a:lnTo>
                    <a:pt x="240" y="1104"/>
                  </a:lnTo>
                  <a:lnTo>
                    <a:pt x="0" y="1104"/>
                  </a:lnTo>
                  <a:close/>
                </a:path>
              </a:pathLst>
            </a:custGeom>
            <a:solidFill>
              <a:srgbClr val="FBBA6B"/>
            </a:solidFill>
            <a:ln w="25400">
              <a:solidFill>
                <a:schemeClr val="hlink"/>
              </a:solidFill>
              <a:round/>
              <a:headEnd/>
              <a:tailEnd/>
            </a:ln>
          </p:spPr>
          <p:txBody>
            <a:bodyPr>
              <a:spAutoFit/>
            </a:bodyPr>
            <a:lstStyle/>
            <a:p>
              <a:endParaRPr lang="en-US"/>
            </a:p>
          </p:txBody>
        </p:sp>
        <p:grpSp>
          <p:nvGrpSpPr>
            <p:cNvPr id="56" name="Group 19">
              <a:extLst>
                <a:ext uri="{FF2B5EF4-FFF2-40B4-BE49-F238E27FC236}">
                  <a16:creationId xmlns:a16="http://schemas.microsoft.com/office/drawing/2014/main" id="{C2F0E0EA-F292-2B40-A2AB-CFBA2309E100}"/>
                </a:ext>
              </a:extLst>
            </p:cNvPr>
            <p:cNvGrpSpPr>
              <a:grpSpLocks/>
            </p:cNvGrpSpPr>
            <p:nvPr/>
          </p:nvGrpSpPr>
          <p:grpSpPr bwMode="auto">
            <a:xfrm>
              <a:off x="638175" y="5862638"/>
              <a:ext cx="5610225" cy="538162"/>
              <a:chOff x="402" y="3792"/>
              <a:chExt cx="3534" cy="339"/>
            </a:xfrm>
          </p:grpSpPr>
          <p:sp>
            <p:nvSpPr>
              <p:cNvPr id="57" name="Text Box 20">
                <a:extLst>
                  <a:ext uri="{FF2B5EF4-FFF2-40B4-BE49-F238E27FC236}">
                    <a16:creationId xmlns:a16="http://schemas.microsoft.com/office/drawing/2014/main" id="{E2153AF8-1134-C749-ACA4-D11819027D17}"/>
                  </a:ext>
                </a:extLst>
              </p:cNvPr>
              <p:cNvSpPr txBox="1">
                <a:spLocks noChangeArrowheads="1"/>
              </p:cNvSpPr>
              <p:nvPr/>
            </p:nvSpPr>
            <p:spPr bwMode="auto">
              <a:xfrm>
                <a:off x="402" y="3817"/>
                <a:ext cx="811" cy="233"/>
              </a:xfrm>
              <a:prstGeom prst="rect">
                <a:avLst/>
              </a:prstGeom>
              <a:noFill/>
              <a:ln w="25400">
                <a:noFill/>
                <a:miter lim="800000"/>
                <a:headEnd/>
                <a:tailEnd/>
              </a:ln>
            </p:spPr>
            <p:txBody>
              <a:bodyPr wrap="none">
                <a:spAutoFit/>
              </a:bodyPr>
              <a:lstStyle/>
              <a:p>
                <a:pPr>
                  <a:buFontTx/>
                  <a:buNone/>
                  <a:defRPr/>
                </a:pPr>
                <a:r>
                  <a:rPr lang="en-US" dirty="0">
                    <a:solidFill>
                      <a:schemeClr val="folHlink"/>
                    </a:solidFill>
                    <a:latin typeface="+mn-lt"/>
                  </a:rPr>
                  <a:t>Responses:</a:t>
                </a:r>
                <a:r>
                  <a:rPr lang="en-US" dirty="0">
                    <a:latin typeface="+mn-lt"/>
                  </a:rPr>
                  <a:t> </a:t>
                </a:r>
              </a:p>
            </p:txBody>
          </p:sp>
          <p:sp>
            <p:nvSpPr>
              <p:cNvPr id="58" name="Text Box 21">
                <a:extLst>
                  <a:ext uri="{FF2B5EF4-FFF2-40B4-BE49-F238E27FC236}">
                    <a16:creationId xmlns:a16="http://schemas.microsoft.com/office/drawing/2014/main" id="{FA63238C-E288-0443-B45F-5970A3E456CD}"/>
                  </a:ext>
                </a:extLst>
              </p:cNvPr>
              <p:cNvSpPr txBox="1">
                <a:spLocks noChangeArrowheads="1"/>
              </p:cNvSpPr>
              <p:nvPr/>
            </p:nvSpPr>
            <p:spPr bwMode="auto">
              <a:xfrm>
                <a:off x="2400" y="3840"/>
                <a:ext cx="228" cy="291"/>
              </a:xfrm>
              <a:prstGeom prst="rect">
                <a:avLst/>
              </a:prstGeom>
              <a:noFill/>
              <a:ln w="25400">
                <a:noFill/>
                <a:miter lim="800000"/>
                <a:headEnd/>
                <a:tailEnd/>
              </a:ln>
            </p:spPr>
            <p:txBody>
              <a:bodyPr wrap="none">
                <a:spAutoFit/>
              </a:bodyPr>
              <a:lstStyle/>
              <a:p>
                <a:pPr algn="ctr">
                  <a:buFontTx/>
                  <a:buNone/>
                  <a:defRPr/>
                </a:pPr>
                <a:r>
                  <a:rPr lang="en-US" dirty="0">
                    <a:solidFill>
                      <a:schemeClr val="folHlink"/>
                    </a:solidFill>
                    <a:latin typeface="+mn-lt"/>
                  </a:rPr>
                  <a:t>X</a:t>
                </a:r>
              </a:p>
            </p:txBody>
          </p:sp>
          <p:sp>
            <p:nvSpPr>
              <p:cNvPr id="59" name="Text Box 22">
                <a:extLst>
                  <a:ext uri="{FF2B5EF4-FFF2-40B4-BE49-F238E27FC236}">
                    <a16:creationId xmlns:a16="http://schemas.microsoft.com/office/drawing/2014/main" id="{F7EBA4AE-933B-904C-BDF6-94F6B06A2642}"/>
                  </a:ext>
                </a:extLst>
              </p:cNvPr>
              <p:cNvSpPr txBox="1">
                <a:spLocks noChangeArrowheads="1"/>
              </p:cNvSpPr>
              <p:nvPr/>
            </p:nvSpPr>
            <p:spPr bwMode="auto">
              <a:xfrm>
                <a:off x="3633" y="3840"/>
                <a:ext cx="228" cy="291"/>
              </a:xfrm>
              <a:prstGeom prst="rect">
                <a:avLst/>
              </a:prstGeom>
              <a:noFill/>
              <a:ln w="25400">
                <a:noFill/>
                <a:miter lim="800000"/>
                <a:headEnd/>
                <a:tailEnd/>
              </a:ln>
            </p:spPr>
            <p:txBody>
              <a:bodyPr wrap="none">
                <a:spAutoFit/>
              </a:bodyPr>
              <a:lstStyle/>
              <a:p>
                <a:pPr algn="ctr">
                  <a:buFontTx/>
                  <a:buNone/>
                  <a:defRPr/>
                </a:pPr>
                <a:r>
                  <a:rPr lang="en-US" dirty="0">
                    <a:solidFill>
                      <a:schemeClr val="folHlink"/>
                    </a:solidFill>
                    <a:latin typeface="+mn-lt"/>
                  </a:rPr>
                  <a:t>X</a:t>
                </a:r>
              </a:p>
            </p:txBody>
          </p:sp>
          <p:sp>
            <p:nvSpPr>
              <p:cNvPr id="60" name="Text Box 23">
                <a:extLst>
                  <a:ext uri="{FF2B5EF4-FFF2-40B4-BE49-F238E27FC236}">
                    <a16:creationId xmlns:a16="http://schemas.microsoft.com/office/drawing/2014/main" id="{A3FDA9E3-B500-BA41-A4E4-9A7CC8B2C835}"/>
                  </a:ext>
                </a:extLst>
              </p:cNvPr>
              <p:cNvSpPr txBox="1">
                <a:spLocks noChangeArrowheads="1"/>
              </p:cNvSpPr>
              <p:nvPr/>
            </p:nvSpPr>
            <p:spPr bwMode="auto">
              <a:xfrm>
                <a:off x="1536" y="3840"/>
                <a:ext cx="228" cy="291"/>
              </a:xfrm>
              <a:prstGeom prst="rect">
                <a:avLst/>
              </a:prstGeom>
              <a:noFill/>
              <a:ln w="25400">
                <a:noFill/>
                <a:miter lim="800000"/>
                <a:headEnd/>
                <a:tailEnd/>
              </a:ln>
            </p:spPr>
            <p:txBody>
              <a:bodyPr wrap="none">
                <a:spAutoFit/>
              </a:bodyPr>
              <a:lstStyle/>
              <a:p>
                <a:pPr algn="ctr">
                  <a:buFontTx/>
                  <a:buNone/>
                  <a:defRPr/>
                </a:pPr>
                <a:r>
                  <a:rPr lang="en-US" dirty="0">
                    <a:solidFill>
                      <a:schemeClr val="folHlink"/>
                    </a:solidFill>
                    <a:latin typeface="+mn-lt"/>
                  </a:rPr>
                  <a:t>X</a:t>
                </a:r>
              </a:p>
            </p:txBody>
          </p:sp>
          <p:sp>
            <p:nvSpPr>
              <p:cNvPr id="61" name="Line 24">
                <a:extLst>
                  <a:ext uri="{FF2B5EF4-FFF2-40B4-BE49-F238E27FC236}">
                    <a16:creationId xmlns:a16="http://schemas.microsoft.com/office/drawing/2014/main" id="{B1D5A9E7-63D3-6E45-812F-62942BB43420}"/>
                  </a:ext>
                </a:extLst>
              </p:cNvPr>
              <p:cNvSpPr>
                <a:spLocks noChangeShapeType="1"/>
              </p:cNvSpPr>
              <p:nvPr/>
            </p:nvSpPr>
            <p:spPr bwMode="auto">
              <a:xfrm>
                <a:off x="1584" y="3792"/>
                <a:ext cx="144" cy="0"/>
              </a:xfrm>
              <a:prstGeom prst="line">
                <a:avLst/>
              </a:prstGeom>
              <a:noFill/>
              <a:ln w="76200">
                <a:solidFill>
                  <a:schemeClr val="hlink"/>
                </a:solidFill>
                <a:round/>
                <a:headEnd/>
                <a:tailEnd/>
              </a:ln>
            </p:spPr>
            <p:txBody>
              <a:bodyPr>
                <a:spAutoFit/>
              </a:bodyPr>
              <a:lstStyle/>
              <a:p>
                <a:pPr>
                  <a:defRPr/>
                </a:pPr>
                <a:endParaRPr lang="en-US">
                  <a:latin typeface="+mn-lt"/>
                </a:endParaRPr>
              </a:p>
            </p:txBody>
          </p:sp>
          <p:sp>
            <p:nvSpPr>
              <p:cNvPr id="62" name="Line 25">
                <a:extLst>
                  <a:ext uri="{FF2B5EF4-FFF2-40B4-BE49-F238E27FC236}">
                    <a16:creationId xmlns:a16="http://schemas.microsoft.com/office/drawing/2014/main" id="{652E8806-DE5D-6A41-A0E7-5CD1A7E139D2}"/>
                  </a:ext>
                </a:extLst>
              </p:cNvPr>
              <p:cNvSpPr>
                <a:spLocks noChangeShapeType="1"/>
              </p:cNvSpPr>
              <p:nvPr/>
            </p:nvSpPr>
            <p:spPr bwMode="auto">
              <a:xfrm>
                <a:off x="2400" y="3792"/>
                <a:ext cx="240" cy="0"/>
              </a:xfrm>
              <a:prstGeom prst="line">
                <a:avLst/>
              </a:prstGeom>
              <a:noFill/>
              <a:ln w="76200">
                <a:solidFill>
                  <a:schemeClr val="hlink"/>
                </a:solidFill>
                <a:round/>
                <a:headEnd/>
                <a:tailEnd/>
              </a:ln>
            </p:spPr>
            <p:txBody>
              <a:bodyPr>
                <a:spAutoFit/>
              </a:bodyPr>
              <a:lstStyle/>
              <a:p>
                <a:pPr>
                  <a:defRPr/>
                </a:pPr>
                <a:endParaRPr lang="en-US">
                  <a:latin typeface="+mn-lt"/>
                </a:endParaRPr>
              </a:p>
            </p:txBody>
          </p:sp>
          <p:sp>
            <p:nvSpPr>
              <p:cNvPr id="63" name="Line 26">
                <a:extLst>
                  <a:ext uri="{FF2B5EF4-FFF2-40B4-BE49-F238E27FC236}">
                    <a16:creationId xmlns:a16="http://schemas.microsoft.com/office/drawing/2014/main" id="{D562B80C-C3B3-D441-BE3A-5629F15F068A}"/>
                  </a:ext>
                </a:extLst>
              </p:cNvPr>
              <p:cNvSpPr>
                <a:spLocks noChangeShapeType="1"/>
              </p:cNvSpPr>
              <p:nvPr/>
            </p:nvSpPr>
            <p:spPr bwMode="auto">
              <a:xfrm>
                <a:off x="3552" y="3792"/>
                <a:ext cx="384" cy="0"/>
              </a:xfrm>
              <a:prstGeom prst="line">
                <a:avLst/>
              </a:prstGeom>
              <a:noFill/>
              <a:ln w="76200">
                <a:solidFill>
                  <a:schemeClr val="hlink"/>
                </a:solidFill>
                <a:round/>
                <a:headEnd/>
                <a:tailEnd/>
              </a:ln>
            </p:spPr>
            <p:txBody>
              <a:bodyPr>
                <a:spAutoFit/>
              </a:bodyPr>
              <a:lstStyle/>
              <a:p>
                <a:pPr>
                  <a:defRPr/>
                </a:pPr>
                <a:endParaRPr lang="en-US">
                  <a:latin typeface="+mn-lt"/>
                </a:endParaRPr>
              </a:p>
            </p:txBody>
          </p:sp>
        </p:grpSp>
        <p:grpSp>
          <p:nvGrpSpPr>
            <p:cNvPr id="64" name="Group 5">
              <a:extLst>
                <a:ext uri="{FF2B5EF4-FFF2-40B4-BE49-F238E27FC236}">
                  <a16:creationId xmlns:a16="http://schemas.microsoft.com/office/drawing/2014/main" id="{DE401408-A2BC-6048-9709-EF63B5762959}"/>
                </a:ext>
              </a:extLst>
            </p:cNvPr>
            <p:cNvGrpSpPr>
              <a:grpSpLocks/>
            </p:cNvGrpSpPr>
            <p:nvPr/>
          </p:nvGrpSpPr>
          <p:grpSpPr bwMode="auto">
            <a:xfrm>
              <a:off x="914400" y="3765550"/>
              <a:ext cx="7696200" cy="2108200"/>
              <a:chOff x="576" y="2120"/>
              <a:chExt cx="4848" cy="1328"/>
            </a:xfrm>
          </p:grpSpPr>
          <p:sp>
            <p:nvSpPr>
              <p:cNvPr id="65" name="Line 6">
                <a:extLst>
                  <a:ext uri="{FF2B5EF4-FFF2-40B4-BE49-F238E27FC236}">
                    <a16:creationId xmlns:a16="http://schemas.microsoft.com/office/drawing/2014/main" id="{4C5F48F8-E3E8-1B4D-B7C2-F6871BD8ABE9}"/>
                  </a:ext>
                </a:extLst>
              </p:cNvPr>
              <p:cNvSpPr>
                <a:spLocks noChangeShapeType="1"/>
              </p:cNvSpPr>
              <p:nvPr/>
            </p:nvSpPr>
            <p:spPr bwMode="auto">
              <a:xfrm flipV="1">
                <a:off x="576" y="2263"/>
                <a:ext cx="0" cy="115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6" name="Freeform 7">
                <a:extLst>
                  <a:ext uri="{FF2B5EF4-FFF2-40B4-BE49-F238E27FC236}">
                    <a16:creationId xmlns:a16="http://schemas.microsoft.com/office/drawing/2014/main" id="{251B2BAB-AECE-0D4B-9571-DD8DECFB2A09}"/>
                  </a:ext>
                </a:extLst>
              </p:cNvPr>
              <p:cNvSpPr>
                <a:spLocks/>
              </p:cNvSpPr>
              <p:nvPr/>
            </p:nvSpPr>
            <p:spPr bwMode="auto">
              <a:xfrm>
                <a:off x="576" y="2120"/>
                <a:ext cx="4608" cy="1288"/>
              </a:xfrm>
              <a:custGeom>
                <a:avLst/>
                <a:gdLst>
                  <a:gd name="T0" fmla="*/ 0 w 4608"/>
                  <a:gd name="T1" fmla="*/ 1096 h 1288"/>
                  <a:gd name="T2" fmla="*/ 528 w 4608"/>
                  <a:gd name="T3" fmla="*/ 1048 h 1288"/>
                  <a:gd name="T4" fmla="*/ 864 w 4608"/>
                  <a:gd name="T5" fmla="*/ 856 h 1288"/>
                  <a:gd name="T6" fmla="*/ 1152 w 4608"/>
                  <a:gd name="T7" fmla="*/ 520 h 1288"/>
                  <a:gd name="T8" fmla="*/ 1440 w 4608"/>
                  <a:gd name="T9" fmla="*/ 136 h 1288"/>
                  <a:gd name="T10" fmla="*/ 1680 w 4608"/>
                  <a:gd name="T11" fmla="*/ 40 h 1288"/>
                  <a:gd name="T12" fmla="*/ 1968 w 4608"/>
                  <a:gd name="T13" fmla="*/ 376 h 1288"/>
                  <a:gd name="T14" fmla="*/ 2064 w 4608"/>
                  <a:gd name="T15" fmla="*/ 520 h 1288"/>
                  <a:gd name="T16" fmla="*/ 2208 w 4608"/>
                  <a:gd name="T17" fmla="*/ 712 h 1288"/>
                  <a:gd name="T18" fmla="*/ 2544 w 4608"/>
                  <a:gd name="T19" fmla="*/ 856 h 1288"/>
                  <a:gd name="T20" fmla="*/ 2832 w 4608"/>
                  <a:gd name="T21" fmla="*/ 1000 h 1288"/>
                  <a:gd name="T22" fmla="*/ 3312 w 4608"/>
                  <a:gd name="T23" fmla="*/ 1144 h 1288"/>
                  <a:gd name="T24" fmla="*/ 3792 w 4608"/>
                  <a:gd name="T25" fmla="*/ 1240 h 1288"/>
                  <a:gd name="T26" fmla="*/ 4608 w 4608"/>
                  <a:gd name="T27" fmla="*/ 1288 h 1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08"/>
                  <a:gd name="T43" fmla="*/ 0 h 1288"/>
                  <a:gd name="T44" fmla="*/ 4608 w 4608"/>
                  <a:gd name="T45" fmla="*/ 1288 h 1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08" h="1288">
                    <a:moveTo>
                      <a:pt x="0" y="1096"/>
                    </a:moveTo>
                    <a:cubicBezTo>
                      <a:pt x="192" y="1092"/>
                      <a:pt x="384" y="1088"/>
                      <a:pt x="528" y="1048"/>
                    </a:cubicBezTo>
                    <a:cubicBezTo>
                      <a:pt x="672" y="1008"/>
                      <a:pt x="760" y="944"/>
                      <a:pt x="864" y="856"/>
                    </a:cubicBezTo>
                    <a:cubicBezTo>
                      <a:pt x="968" y="768"/>
                      <a:pt x="1056" y="640"/>
                      <a:pt x="1152" y="520"/>
                    </a:cubicBezTo>
                    <a:cubicBezTo>
                      <a:pt x="1248" y="400"/>
                      <a:pt x="1352" y="216"/>
                      <a:pt x="1440" y="136"/>
                    </a:cubicBezTo>
                    <a:cubicBezTo>
                      <a:pt x="1528" y="56"/>
                      <a:pt x="1592" y="0"/>
                      <a:pt x="1680" y="40"/>
                    </a:cubicBezTo>
                    <a:cubicBezTo>
                      <a:pt x="1768" y="80"/>
                      <a:pt x="1904" y="296"/>
                      <a:pt x="1968" y="376"/>
                    </a:cubicBezTo>
                    <a:cubicBezTo>
                      <a:pt x="2032" y="456"/>
                      <a:pt x="2024" y="464"/>
                      <a:pt x="2064" y="520"/>
                    </a:cubicBezTo>
                    <a:cubicBezTo>
                      <a:pt x="2104" y="576"/>
                      <a:pt x="2128" y="656"/>
                      <a:pt x="2208" y="712"/>
                    </a:cubicBezTo>
                    <a:cubicBezTo>
                      <a:pt x="2288" y="768"/>
                      <a:pt x="2440" y="808"/>
                      <a:pt x="2544" y="856"/>
                    </a:cubicBezTo>
                    <a:cubicBezTo>
                      <a:pt x="2648" y="904"/>
                      <a:pt x="2704" y="952"/>
                      <a:pt x="2832" y="1000"/>
                    </a:cubicBezTo>
                    <a:cubicBezTo>
                      <a:pt x="2960" y="1048"/>
                      <a:pt x="3152" y="1104"/>
                      <a:pt x="3312" y="1144"/>
                    </a:cubicBezTo>
                    <a:cubicBezTo>
                      <a:pt x="3472" y="1184"/>
                      <a:pt x="3576" y="1216"/>
                      <a:pt x="3792" y="1240"/>
                    </a:cubicBezTo>
                    <a:cubicBezTo>
                      <a:pt x="4008" y="1264"/>
                      <a:pt x="4472" y="1280"/>
                      <a:pt x="4608" y="1288"/>
                    </a:cubicBezTo>
                  </a:path>
                </a:pathLst>
              </a:cu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67" name="Freeform 8">
                <a:extLst>
                  <a:ext uri="{FF2B5EF4-FFF2-40B4-BE49-F238E27FC236}">
                    <a16:creationId xmlns:a16="http://schemas.microsoft.com/office/drawing/2014/main" id="{7F65600A-E3C4-2E4C-B4B0-4472D041E4BD}"/>
                  </a:ext>
                </a:extLst>
              </p:cNvPr>
              <p:cNvSpPr>
                <a:spLocks/>
              </p:cNvSpPr>
              <p:nvPr/>
            </p:nvSpPr>
            <p:spPr bwMode="auto">
              <a:xfrm>
                <a:off x="816" y="2160"/>
                <a:ext cx="4608" cy="1288"/>
              </a:xfrm>
              <a:custGeom>
                <a:avLst/>
                <a:gdLst>
                  <a:gd name="T0" fmla="*/ 0 w 4608"/>
                  <a:gd name="T1" fmla="*/ 1096 h 1288"/>
                  <a:gd name="T2" fmla="*/ 528 w 4608"/>
                  <a:gd name="T3" fmla="*/ 1048 h 1288"/>
                  <a:gd name="T4" fmla="*/ 864 w 4608"/>
                  <a:gd name="T5" fmla="*/ 856 h 1288"/>
                  <a:gd name="T6" fmla="*/ 1152 w 4608"/>
                  <a:gd name="T7" fmla="*/ 520 h 1288"/>
                  <a:gd name="T8" fmla="*/ 1440 w 4608"/>
                  <a:gd name="T9" fmla="*/ 136 h 1288"/>
                  <a:gd name="T10" fmla="*/ 1680 w 4608"/>
                  <a:gd name="T11" fmla="*/ 40 h 1288"/>
                  <a:gd name="T12" fmla="*/ 1968 w 4608"/>
                  <a:gd name="T13" fmla="*/ 376 h 1288"/>
                  <a:gd name="T14" fmla="*/ 2064 w 4608"/>
                  <a:gd name="T15" fmla="*/ 520 h 1288"/>
                  <a:gd name="T16" fmla="*/ 2208 w 4608"/>
                  <a:gd name="T17" fmla="*/ 712 h 1288"/>
                  <a:gd name="T18" fmla="*/ 2544 w 4608"/>
                  <a:gd name="T19" fmla="*/ 856 h 1288"/>
                  <a:gd name="T20" fmla="*/ 2832 w 4608"/>
                  <a:gd name="T21" fmla="*/ 1000 h 1288"/>
                  <a:gd name="T22" fmla="*/ 3312 w 4608"/>
                  <a:gd name="T23" fmla="*/ 1144 h 1288"/>
                  <a:gd name="T24" fmla="*/ 3792 w 4608"/>
                  <a:gd name="T25" fmla="*/ 1240 h 1288"/>
                  <a:gd name="T26" fmla="*/ 4608 w 4608"/>
                  <a:gd name="T27" fmla="*/ 1288 h 1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08"/>
                  <a:gd name="T43" fmla="*/ 0 h 1288"/>
                  <a:gd name="T44" fmla="*/ 4608 w 4608"/>
                  <a:gd name="T45" fmla="*/ 1288 h 1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08" h="1288">
                    <a:moveTo>
                      <a:pt x="0" y="1096"/>
                    </a:moveTo>
                    <a:cubicBezTo>
                      <a:pt x="192" y="1092"/>
                      <a:pt x="384" y="1088"/>
                      <a:pt x="528" y="1048"/>
                    </a:cubicBezTo>
                    <a:cubicBezTo>
                      <a:pt x="672" y="1008"/>
                      <a:pt x="760" y="944"/>
                      <a:pt x="864" y="856"/>
                    </a:cubicBezTo>
                    <a:cubicBezTo>
                      <a:pt x="968" y="768"/>
                      <a:pt x="1056" y="640"/>
                      <a:pt x="1152" y="520"/>
                    </a:cubicBezTo>
                    <a:cubicBezTo>
                      <a:pt x="1248" y="400"/>
                      <a:pt x="1352" y="216"/>
                      <a:pt x="1440" y="136"/>
                    </a:cubicBezTo>
                    <a:cubicBezTo>
                      <a:pt x="1528" y="56"/>
                      <a:pt x="1592" y="0"/>
                      <a:pt x="1680" y="40"/>
                    </a:cubicBezTo>
                    <a:cubicBezTo>
                      <a:pt x="1768" y="80"/>
                      <a:pt x="1904" y="296"/>
                      <a:pt x="1968" y="376"/>
                    </a:cubicBezTo>
                    <a:cubicBezTo>
                      <a:pt x="2032" y="456"/>
                      <a:pt x="2024" y="464"/>
                      <a:pt x="2064" y="520"/>
                    </a:cubicBezTo>
                    <a:cubicBezTo>
                      <a:pt x="2104" y="576"/>
                      <a:pt x="2128" y="656"/>
                      <a:pt x="2208" y="712"/>
                    </a:cubicBezTo>
                    <a:cubicBezTo>
                      <a:pt x="2288" y="768"/>
                      <a:pt x="2440" y="808"/>
                      <a:pt x="2544" y="856"/>
                    </a:cubicBezTo>
                    <a:cubicBezTo>
                      <a:pt x="2648" y="904"/>
                      <a:pt x="2704" y="952"/>
                      <a:pt x="2832" y="1000"/>
                    </a:cubicBezTo>
                    <a:cubicBezTo>
                      <a:pt x="2960" y="1048"/>
                      <a:pt x="3152" y="1104"/>
                      <a:pt x="3312" y="1144"/>
                    </a:cubicBezTo>
                    <a:cubicBezTo>
                      <a:pt x="3472" y="1184"/>
                      <a:pt x="3576" y="1216"/>
                      <a:pt x="3792" y="1240"/>
                    </a:cubicBezTo>
                    <a:cubicBezTo>
                      <a:pt x="4008" y="1264"/>
                      <a:pt x="4472" y="1280"/>
                      <a:pt x="4608" y="1288"/>
                    </a:cubicBezTo>
                  </a:path>
                </a:pathLst>
              </a:custGeom>
              <a:noFill/>
              <a:ln w="254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68" name="Text Box 11">
                <a:extLst>
                  <a:ext uri="{FF2B5EF4-FFF2-40B4-BE49-F238E27FC236}">
                    <a16:creationId xmlns:a16="http://schemas.microsoft.com/office/drawing/2014/main" id="{A5395809-FCCD-4442-BBD5-F962F357B6E9}"/>
                  </a:ext>
                </a:extLst>
              </p:cNvPr>
              <p:cNvSpPr txBox="1">
                <a:spLocks noChangeArrowheads="1"/>
              </p:cNvSpPr>
              <p:nvPr/>
            </p:nvSpPr>
            <p:spPr bwMode="auto">
              <a:xfrm>
                <a:off x="578" y="2330"/>
                <a:ext cx="1271" cy="291"/>
              </a:xfrm>
              <a:prstGeom prst="rect">
                <a:avLst/>
              </a:prstGeom>
              <a:noFill/>
              <a:ln w="25400">
                <a:noFill/>
                <a:miter lim="800000"/>
                <a:headEnd/>
                <a:tailEnd/>
              </a:ln>
            </p:spPr>
            <p:txBody>
              <a:bodyPr wrap="none">
                <a:spAutoFit/>
              </a:bodyPr>
              <a:lstStyle/>
              <a:p>
                <a:pPr>
                  <a:buFontTx/>
                  <a:buNone/>
                  <a:defRPr/>
                </a:pPr>
                <a:r>
                  <a:rPr lang="en-US" dirty="0">
                    <a:latin typeface="+mn-lt"/>
                  </a:rPr>
                  <a:t>Pr [response]</a:t>
                </a:r>
              </a:p>
            </p:txBody>
          </p:sp>
        </p:grpSp>
        <p:cxnSp>
          <p:nvCxnSpPr>
            <p:cNvPr id="69" name="Straight Arrow Connector 68">
              <a:extLst>
                <a:ext uri="{FF2B5EF4-FFF2-40B4-BE49-F238E27FC236}">
                  <a16:creationId xmlns:a16="http://schemas.microsoft.com/office/drawing/2014/main" id="{38FAF72C-269B-C646-9BE2-C9345B429A55}"/>
                </a:ext>
              </a:extLst>
            </p:cNvPr>
            <p:cNvCxnSpPr/>
            <p:nvPr/>
          </p:nvCxnSpPr>
          <p:spPr bwMode="auto">
            <a:xfrm>
              <a:off x="914400" y="5827713"/>
              <a:ext cx="6172200" cy="15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grpSp>
      <p:grpSp>
        <p:nvGrpSpPr>
          <p:cNvPr id="6" name="Group 29" descr="ratio of probability "/>
          <p:cNvGrpSpPr>
            <a:grpSpLocks/>
          </p:cNvGrpSpPr>
          <p:nvPr/>
        </p:nvGrpSpPr>
        <p:grpSpPr bwMode="auto">
          <a:xfrm>
            <a:off x="4459914" y="3904162"/>
            <a:ext cx="2920084" cy="2351087"/>
            <a:chOff x="4495800" y="3593068"/>
            <a:chExt cx="2920454" cy="2350532"/>
          </a:xfrm>
        </p:grpSpPr>
        <p:grpSp>
          <p:nvGrpSpPr>
            <p:cNvPr id="7" name="Group 14"/>
            <p:cNvGrpSpPr>
              <a:grpSpLocks/>
            </p:cNvGrpSpPr>
            <p:nvPr/>
          </p:nvGrpSpPr>
          <p:grpSpPr bwMode="auto">
            <a:xfrm>
              <a:off x="4495800" y="3658394"/>
              <a:ext cx="1425938" cy="2285206"/>
              <a:chOff x="4724400" y="3810794"/>
              <a:chExt cx="1425938" cy="2285206"/>
            </a:xfrm>
          </p:grpSpPr>
          <p:cxnSp>
            <p:nvCxnSpPr>
              <p:cNvPr id="32" name="Straight Connector 31"/>
              <p:cNvCxnSpPr/>
              <p:nvPr/>
            </p:nvCxnSpPr>
            <p:spPr>
              <a:xfrm rot="5400000">
                <a:off x="3582464" y="4952476"/>
                <a:ext cx="228546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flipV="1">
                <a:off x="4724400" y="4039086"/>
                <a:ext cx="1425755" cy="761820"/>
              </a:xfrm>
              <a:prstGeom prst="straightConnector1">
                <a:avLst/>
              </a:prstGeom>
              <a:ln>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4724400" y="4039086"/>
                <a:ext cx="1425755" cy="1218912"/>
              </a:xfrm>
              <a:prstGeom prst="straightConnector1">
                <a:avLst/>
              </a:prstGeom>
              <a:ln>
                <a:solidFill>
                  <a:srgbClr val="464653"/>
                </a:solidFill>
                <a:tailEnd type="arrow"/>
              </a:ln>
            </p:spPr>
            <p:style>
              <a:lnRef idx="1">
                <a:schemeClr val="accent1"/>
              </a:lnRef>
              <a:fillRef idx="0">
                <a:schemeClr val="accent1"/>
              </a:fillRef>
              <a:effectRef idx="0">
                <a:schemeClr val="accent1"/>
              </a:effectRef>
              <a:fontRef idx="minor">
                <a:schemeClr val="tx1"/>
              </a:fontRef>
            </p:style>
          </p:cxnSp>
        </p:grpSp>
        <p:sp>
          <p:nvSpPr>
            <p:cNvPr id="24586" name="TextBox 29"/>
            <p:cNvSpPr txBox="1">
              <a:spLocks noChangeArrowheads="1"/>
            </p:cNvSpPr>
            <p:nvPr/>
          </p:nvSpPr>
          <p:spPr bwMode="auto">
            <a:xfrm>
              <a:off x="6069239" y="3593068"/>
              <a:ext cx="1347015" cy="369245"/>
            </a:xfrm>
            <a:prstGeom prst="rect">
              <a:avLst/>
            </a:prstGeom>
            <a:noFill/>
            <a:ln w="9525">
              <a:noFill/>
              <a:miter lim="800000"/>
              <a:headEnd/>
              <a:tailEnd/>
            </a:ln>
          </p:spPr>
          <p:txBody>
            <a:bodyPr wrap="none">
              <a:spAutoFit/>
            </a:bodyPr>
            <a:lstStyle/>
            <a:p>
              <a:r>
                <a:rPr lang="en-US" dirty="0">
                  <a:latin typeface="Arial Narrow" pitchFamily="34" charset="0"/>
                </a:rPr>
                <a:t>ratio bounded</a:t>
              </a:r>
            </a:p>
          </p:txBody>
        </p:sp>
      </p:grpSp>
      <p:pic>
        <p:nvPicPr>
          <p:cNvPr id="36" name="Picture 35" descr="&quot;&quot;"/>
          <p:cNvPicPr>
            <a:picLocks noChangeAspect="1"/>
          </p:cNvPicPr>
          <p:nvPr/>
        </p:nvPicPr>
        <p:blipFill>
          <a:blip r:embed="rId5" cstate="print"/>
          <a:stretch>
            <a:fillRect/>
          </a:stretch>
        </p:blipFill>
        <p:spPr>
          <a:xfrm>
            <a:off x="9669664" y="4571931"/>
            <a:ext cx="1522324" cy="1809555"/>
          </a:xfrm>
          <a:prstGeom prst="rect">
            <a:avLst/>
          </a:prstGeom>
        </p:spPr>
      </p:pic>
      <p:sp>
        <p:nvSpPr>
          <p:cNvPr id="10" name="TextBox 9"/>
          <p:cNvSpPr txBox="1"/>
          <p:nvPr/>
        </p:nvSpPr>
        <p:spPr>
          <a:xfrm>
            <a:off x="8049718" y="3112096"/>
            <a:ext cx="4038258" cy="1477328"/>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Participation in the data set poses no </a:t>
            </a:r>
            <a:r>
              <a:rPr lang="en-US" b="1" dirty="0">
                <a:solidFill>
                  <a:schemeClr val="bg1"/>
                </a:solidFill>
                <a:latin typeface="Arial" panose="020B0604020202020204" pitchFamily="34" charset="0"/>
                <a:cs typeface="Arial" panose="020B0604020202020204" pitchFamily="34" charset="0"/>
              </a:rPr>
              <a:t>additional</a:t>
            </a:r>
            <a:r>
              <a:rPr lang="en-US" dirty="0">
                <a:solidFill>
                  <a:schemeClr val="bg1"/>
                </a:solidFill>
                <a:latin typeface="Arial" panose="020B0604020202020204" pitchFamily="34" charset="0"/>
                <a:cs typeface="Arial" panose="020B0604020202020204" pitchFamily="34" charset="0"/>
              </a:rPr>
              <a:t> risk</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Symbol" pitchFamily="18" charset="2"/>
              </a:rPr>
              <a:t>Adversary does not distinguish whether I supplied real or fake input</a:t>
            </a:r>
          </a:p>
        </p:txBody>
      </p:sp>
      <p:sp>
        <p:nvSpPr>
          <p:cNvPr id="16" name="Slide Number Placeholder 15">
            <a:extLst>
              <a:ext uri="{FF2B5EF4-FFF2-40B4-BE49-F238E27FC236}">
                <a16:creationId xmlns:a16="http://schemas.microsoft.com/office/drawing/2014/main" id="{BF37954C-BF2B-0840-953F-3C483DE77BB1}"/>
              </a:ext>
            </a:extLst>
          </p:cNvPr>
          <p:cNvSpPr>
            <a:spLocks noGrp="1"/>
          </p:cNvSpPr>
          <p:nvPr>
            <p:ph type="sldNum" sz="quarter" idx="12"/>
          </p:nvPr>
        </p:nvSpPr>
        <p:spPr/>
        <p:txBody>
          <a:bodyPr/>
          <a:lstStyle/>
          <a:p>
            <a:fld id="{3E5BF5F9-4D9A-9543-85E8-59158CD2B6EB}" type="slidenum">
              <a:rPr lang="en-US" smtClean="0"/>
              <a:t>18</a:t>
            </a:fld>
            <a:endParaRPr lang="en-US"/>
          </a:p>
        </p:txBody>
      </p:sp>
      <p:sp>
        <p:nvSpPr>
          <p:cNvPr id="2" name="TextBox 1">
            <a:extLst>
              <a:ext uri="{FF2B5EF4-FFF2-40B4-BE49-F238E27FC236}">
                <a16:creationId xmlns:a16="http://schemas.microsoft.com/office/drawing/2014/main" id="{D7BB2DB4-F401-A64E-885A-9D6C009E5FCC}"/>
              </a:ext>
            </a:extLst>
          </p:cNvPr>
          <p:cNvSpPr txBox="1"/>
          <p:nvPr/>
        </p:nvSpPr>
        <p:spPr>
          <a:xfrm>
            <a:off x="5520566" y="5019404"/>
            <a:ext cx="363272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For small value of </a:t>
            </a:r>
            <a:r>
              <a:rPr lang="en-US" sz="2000" dirty="0">
                <a:latin typeface="Arial" panose="020B0604020202020204" pitchFamily="34" charset="0"/>
                <a:cs typeface="Arial" panose="020B0604020202020204" pitchFamily="34" charset="0"/>
                <a:sym typeface="Symbol"/>
              </a:rPr>
              <a:t>, </a:t>
            </a:r>
            <a:r>
              <a:rPr lang="en-US" sz="2000" dirty="0">
                <a:latin typeface="Arial" panose="020B0604020202020204" pitchFamily="34" charset="0"/>
                <a:cs typeface="Arial" panose="020B0604020202020204" pitchFamily="34" charset="0"/>
              </a:rPr>
              <a:t>e</a:t>
            </a:r>
            <a:r>
              <a:rPr lang="en-US" sz="2000" baseline="30000" dirty="0">
                <a:latin typeface="Arial" panose="020B0604020202020204" pitchFamily="34" charset="0"/>
                <a:cs typeface="Arial" panose="020B0604020202020204" pitchFamily="34" charset="0"/>
                <a:sym typeface="Symbol"/>
              </a:rPr>
              <a:t></a:t>
            </a:r>
            <a:r>
              <a:rPr lang="en-US" sz="2000" dirty="0">
                <a:latin typeface="Arial" panose="020B0604020202020204" pitchFamily="34" charset="0"/>
                <a:cs typeface="Arial" panose="020B0604020202020204" pitchFamily="34" charset="0"/>
                <a:sym typeface="Symbol"/>
              </a:rPr>
              <a:t> = 1+  </a:t>
            </a:r>
            <a:r>
              <a:rPr lang="en-US" sz="2000" baseline="30000" dirty="0">
                <a:latin typeface="Arial" panose="020B0604020202020204" pitchFamily="34" charset="0"/>
                <a:cs typeface="Arial" panose="020B0604020202020204" pitchFamily="34" charset="0"/>
                <a:sym typeface="Symbol"/>
              </a:rPr>
              <a:t> </a:t>
            </a: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35186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0"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Interpreting differential privacy</a:t>
            </a:r>
          </a:p>
        </p:txBody>
      </p:sp>
      <p:sp>
        <p:nvSpPr>
          <p:cNvPr id="3" name="Content Placeholder 2"/>
          <p:cNvSpPr>
            <a:spLocks noGrp="1"/>
          </p:cNvSpPr>
          <p:nvPr>
            <p:ph idx="1"/>
          </p:nvPr>
        </p:nvSpPr>
        <p:spPr>
          <a:xfrm>
            <a:off x="762000" y="1690687"/>
            <a:ext cx="10515600" cy="4592881"/>
          </a:xfrm>
          <a:prstGeom prst="rect">
            <a:avLst/>
          </a:prstGeom>
        </p:spPr>
        <p:txBody>
          <a:bodyPr>
            <a:noAutofit/>
          </a:bodyPr>
          <a:lstStyle/>
          <a:p>
            <a:r>
              <a:rPr lang="en-US" dirty="0">
                <a:ea typeface="Trebuchet MS" charset="0"/>
              </a:rPr>
              <a:t>DP is </a:t>
            </a:r>
            <a:r>
              <a:rPr lang="en-US" i="1" dirty="0">
                <a:ea typeface="Trebuchet MS" charset="0"/>
              </a:rPr>
              <a:t>parameterized</a:t>
            </a:r>
            <a:r>
              <a:rPr lang="en-US" dirty="0">
                <a:ea typeface="Trebuchet MS" charset="0"/>
              </a:rPr>
              <a:t>. Smaller 𝜀 means better privacy.</a:t>
            </a:r>
          </a:p>
          <a:p>
            <a:pPr lvl="1"/>
            <a:r>
              <a:rPr lang="en-US" dirty="0">
                <a:ea typeface="Trebuchet MS" charset="0"/>
              </a:rPr>
              <a:t>Allows bounding privacy loss of a combination of analyses via </a:t>
            </a:r>
            <a:r>
              <a:rPr lang="en-US" i="1" dirty="0">
                <a:solidFill>
                  <a:srgbClr val="C00000"/>
                </a:solidFill>
                <a:ea typeface="Trebuchet MS" charset="0"/>
              </a:rPr>
              <a:t>composition theorems.</a:t>
            </a:r>
          </a:p>
          <a:p>
            <a:r>
              <a:rPr lang="en-US" dirty="0">
                <a:solidFill>
                  <a:srgbClr val="C00000"/>
                </a:solidFill>
                <a:ea typeface="Trebuchet MS" charset="0"/>
              </a:rPr>
              <a:t>“Automatic” opt-out: </a:t>
            </a:r>
            <a:r>
              <a:rPr lang="en-US" dirty="0">
                <a:ea typeface="Trebuchet MS" charset="0"/>
              </a:rPr>
              <a:t>I am protected (almost) as if my info is not used at all.</a:t>
            </a:r>
            <a:endParaRPr lang="en-US" dirty="0">
              <a:solidFill>
                <a:srgbClr val="C00000"/>
              </a:solidFill>
              <a:ea typeface="Trebuchet MS" charset="0"/>
            </a:endParaRPr>
          </a:p>
          <a:p>
            <a:r>
              <a:rPr lang="en-US" dirty="0">
                <a:solidFill>
                  <a:srgbClr val="C00000"/>
                </a:solidFill>
                <a:ea typeface="Trebuchet MS" charset="0"/>
              </a:rPr>
              <a:t>Plausible deniability:</a:t>
            </a:r>
            <a:r>
              <a:rPr lang="en-US" dirty="0">
                <a:ea typeface="Trebuchet MS" charset="0"/>
              </a:rPr>
              <a:t> I can claim any value for my information as outcome is (almost) as likely with that value.</a:t>
            </a:r>
            <a:endParaRPr lang="en-US" dirty="0">
              <a:solidFill>
                <a:srgbClr val="C00000"/>
              </a:solidFill>
              <a:ea typeface="Trebuchet MS" charset="0"/>
            </a:endParaRPr>
          </a:p>
          <a:p>
            <a:pPr>
              <a:spcAft>
                <a:spcPts val="1600"/>
              </a:spcAft>
            </a:pPr>
            <a:r>
              <a:rPr lang="en-US" dirty="0">
                <a:solidFill>
                  <a:srgbClr val="C00000"/>
                </a:solidFill>
                <a:ea typeface="Trebuchet MS" charset="0"/>
              </a:rPr>
              <a:t>I incur limited risk: </a:t>
            </a:r>
            <a:r>
              <a:rPr lang="en-US" dirty="0">
                <a:ea typeface="Trebuchet MS" charset="0"/>
              </a:rPr>
              <a:t>Contributing my real info can increase the probability I will be denied insurance by at most 1%.</a:t>
            </a:r>
          </a:p>
          <a:p>
            <a:pPr lvl="1"/>
            <a:r>
              <a:rPr lang="en-US" dirty="0">
                <a:ea typeface="Trebuchet MS" charset="0"/>
              </a:rPr>
              <a:t>When compared with not participating, or contributing fake info.</a:t>
            </a:r>
          </a:p>
        </p:txBody>
      </p:sp>
      <p:sp>
        <p:nvSpPr>
          <p:cNvPr id="4" name="Slide Number Placeholder 3">
            <a:extLst>
              <a:ext uri="{FF2B5EF4-FFF2-40B4-BE49-F238E27FC236}">
                <a16:creationId xmlns:a16="http://schemas.microsoft.com/office/drawing/2014/main" id="{FB97589D-046E-8A48-AD29-DF0939C74D72}"/>
              </a:ext>
            </a:extLst>
          </p:cNvPr>
          <p:cNvSpPr>
            <a:spLocks noGrp="1"/>
          </p:cNvSpPr>
          <p:nvPr>
            <p:ph type="sldNum" sz="quarter" idx="12"/>
          </p:nvPr>
        </p:nvSpPr>
        <p:spPr/>
        <p:txBody>
          <a:bodyPr/>
          <a:lstStyle/>
          <a:p>
            <a:fld id="{3E5BF5F9-4D9A-9543-85E8-59158CD2B6EB}" type="slidenum">
              <a:rPr lang="en-US" smtClean="0"/>
              <a:t>19</a:t>
            </a:fld>
            <a:endParaRPr lang="en-US"/>
          </a:p>
        </p:txBody>
      </p:sp>
    </p:spTree>
    <p:extLst>
      <p:ext uri="{BB962C8B-B14F-4D97-AF65-F5344CB8AC3E}">
        <p14:creationId xmlns:p14="http://schemas.microsoft.com/office/powerpoint/2010/main" val="213675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269FDA-F359-7B41-A8C2-B028534C9207}"/>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6" name="Content Placeholder 5">
            <a:extLst>
              <a:ext uri="{FF2B5EF4-FFF2-40B4-BE49-F238E27FC236}">
                <a16:creationId xmlns:a16="http://schemas.microsoft.com/office/drawing/2014/main" id="{C4622688-E765-5B41-AC42-CD23D339CBA8}"/>
              </a:ext>
            </a:extLst>
          </p:cNvPr>
          <p:cNvSpPr>
            <a:spLocks noGrp="1"/>
          </p:cNvSpPr>
          <p:nvPr>
            <p:ph idx="1"/>
          </p:nvPr>
        </p:nvSpPr>
        <p:spPr>
          <a:xfrm>
            <a:off x="838200" y="1825625"/>
            <a:ext cx="10515600" cy="2326650"/>
          </a:xfrm>
        </p:spPr>
        <p:txBody>
          <a:bodyPr/>
          <a:lstStyle/>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r>
              <a:rPr lang="en-US" dirty="0">
                <a:solidFill>
                  <a:srgbClr val="333333"/>
                </a:solidFill>
                <a:latin typeface="Arial" charset="0"/>
                <a:ea typeface="Arial" charset="0"/>
                <a:cs typeface="Arial" charset="0"/>
              </a:rPr>
              <a:t>Why we might use differential privacy?</a:t>
            </a:r>
          </a:p>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r>
              <a:rPr lang="en-US" dirty="0">
                <a:solidFill>
                  <a:srgbClr val="333333"/>
                </a:solidFill>
                <a:latin typeface="Arial" charset="0"/>
                <a:ea typeface="Arial" charset="0"/>
                <a:cs typeface="Arial" charset="0"/>
              </a:rPr>
              <a:t>What it means to achieve differential privacy?</a:t>
            </a:r>
          </a:p>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endParaRPr lang="en-US" dirty="0">
              <a:solidFill>
                <a:srgbClr val="333333"/>
              </a:solidFill>
              <a:latin typeface="Arial" charset="0"/>
              <a:ea typeface="Arial" charset="0"/>
              <a:cs typeface="Arial" charset="0"/>
            </a:endParaRPr>
          </a:p>
          <a:p>
            <a:pPr marL="457200" indent="-457200">
              <a:buFont typeface="Wingdings" charset="2"/>
              <a:buChar char="Ø"/>
            </a:pPr>
            <a:endParaRPr lang="en-US" dirty="0">
              <a:solidFill>
                <a:srgbClr val="333333"/>
              </a:solidFill>
              <a:latin typeface="Arial" charset="0"/>
              <a:ea typeface="Arial" charset="0"/>
              <a:cs typeface="Arial" charset="0"/>
            </a:endParaRPr>
          </a:p>
          <a:p>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2</a:t>
            </a:fld>
            <a:endParaRPr lang="en-US"/>
          </a:p>
        </p:txBody>
      </p:sp>
      <p:sp>
        <p:nvSpPr>
          <p:cNvPr id="8" name="Rectangle 7">
            <a:extLst>
              <a:ext uri="{FF2B5EF4-FFF2-40B4-BE49-F238E27FC236}">
                <a16:creationId xmlns:a16="http://schemas.microsoft.com/office/drawing/2014/main" id="{9F3603A3-1371-AF4A-B097-6DEA7C8DFA86}"/>
              </a:ext>
            </a:extLst>
          </p:cNvPr>
          <p:cNvSpPr/>
          <p:nvPr/>
        </p:nvSpPr>
        <p:spPr>
          <a:xfrm>
            <a:off x="424317" y="6356350"/>
            <a:ext cx="970533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Some contents are borrowed from online material provided by </a:t>
            </a:r>
            <a:r>
              <a:rPr lang="en-US" altLang="en-US" sz="1400" dirty="0">
                <a:latin typeface="Arial" panose="020B0604020202020204" pitchFamily="34" charset="0"/>
                <a:cs typeface="Arial" panose="020B0604020202020204" pitchFamily="34" charset="0"/>
              </a:rPr>
              <a:t>Vitaly </a:t>
            </a:r>
            <a:r>
              <a:rPr lang="en-US" altLang="en-US" sz="1400" dirty="0" err="1">
                <a:latin typeface="Arial" panose="020B0604020202020204" pitchFamily="34" charset="0"/>
                <a:cs typeface="Arial" panose="020B0604020202020204" pitchFamily="34" charset="0"/>
              </a:rPr>
              <a:t>Shmatikov</a:t>
            </a:r>
            <a:r>
              <a:rPr lang="en-US"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Aaron Roth, </a:t>
            </a:r>
            <a:r>
              <a:rPr lang="zh-CN" altLang="zh-CN" sz="1400" dirty="0">
                <a:latin typeface="Arial" panose="020B0604020202020204" pitchFamily="34" charset="0"/>
                <a:cs typeface="Arial" panose="020B0604020202020204" pitchFamily="34" charset="0"/>
              </a:rPr>
              <a:t>Elaine Shi</a:t>
            </a:r>
            <a:r>
              <a:rPr lang="en-US" altLang="zh-CN"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Kobbi</a:t>
            </a:r>
            <a:r>
              <a:rPr lang="en-US" sz="1400" dirty="0">
                <a:latin typeface="Arial" panose="020B0604020202020204" pitchFamily="34" charset="0"/>
                <a:cs typeface="Arial" panose="020B0604020202020204" pitchFamily="34" charset="0"/>
              </a:rPr>
              <a:t> Nissim</a:t>
            </a:r>
            <a:endParaRPr lang="zh-CN"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30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6E14179-8EC2-2847-835C-FEBDBEC9B9F8}"/>
              </a:ext>
            </a:extLst>
          </p:cNvPr>
          <p:cNvSpPr>
            <a:spLocks noGrp="1"/>
          </p:cNvSpPr>
          <p:nvPr>
            <p:ph type="title"/>
          </p:nvPr>
        </p:nvSpPr>
        <p:spPr>
          <a:xfrm>
            <a:off x="838200" y="216694"/>
            <a:ext cx="10515600" cy="1325563"/>
          </a:xfrm>
        </p:spPr>
        <p:txBody>
          <a:bodyPr/>
          <a:lstStyle/>
          <a:p>
            <a:r>
              <a:rPr lang="en-US" dirty="0"/>
              <a:t>Differential privacy: Illustration</a:t>
            </a:r>
          </a:p>
        </p:txBody>
      </p:sp>
      <p:grpSp>
        <p:nvGrpSpPr>
          <p:cNvPr id="2" name="Group 3" descr="database"/>
          <p:cNvGrpSpPr>
            <a:grpSpLocks/>
          </p:cNvGrpSpPr>
          <p:nvPr/>
        </p:nvGrpSpPr>
        <p:grpSpPr bwMode="auto">
          <a:xfrm>
            <a:off x="3133725" y="1700213"/>
            <a:ext cx="2351088" cy="2209800"/>
            <a:chOff x="247" y="1008"/>
            <a:chExt cx="1481" cy="1392"/>
          </a:xfrm>
        </p:grpSpPr>
        <p:grpSp>
          <p:nvGrpSpPr>
            <p:cNvPr id="3" name="Group 4"/>
            <p:cNvGrpSpPr>
              <a:grpSpLocks/>
            </p:cNvGrpSpPr>
            <p:nvPr/>
          </p:nvGrpSpPr>
          <p:grpSpPr bwMode="auto">
            <a:xfrm>
              <a:off x="624" y="1008"/>
              <a:ext cx="1104" cy="1392"/>
              <a:chOff x="384" y="912"/>
              <a:chExt cx="1104" cy="1488"/>
            </a:xfrm>
          </p:grpSpPr>
          <p:sp>
            <p:nvSpPr>
              <p:cNvPr id="801797" name="Oval 5"/>
              <p:cNvSpPr>
                <a:spLocks noChangeArrowheads="1"/>
              </p:cNvSpPr>
              <p:nvPr/>
            </p:nvSpPr>
            <p:spPr bwMode="auto">
              <a:xfrm>
                <a:off x="384" y="211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err="1">
                    <a:solidFill>
                      <a:schemeClr val="bg1"/>
                    </a:solidFill>
                    <a:latin typeface="Comic Sans MS" pitchFamily="66" charset="0"/>
                  </a:rPr>
                  <a:t>b</a:t>
                </a:r>
                <a:r>
                  <a:rPr lang="en-US" sz="2400" baseline="-25000" dirty="0" err="1">
                    <a:solidFill>
                      <a:schemeClr val="bg1"/>
                    </a:solidFill>
                    <a:latin typeface="Comic Sans MS" pitchFamily="66" charset="0"/>
                  </a:rPr>
                  <a:t>n</a:t>
                </a:r>
                <a:endParaRPr lang="en-US" sz="2400" baseline="-25000" dirty="0">
                  <a:solidFill>
                    <a:schemeClr val="bg1"/>
                  </a:solidFill>
                  <a:latin typeface="Comic Sans MS" pitchFamily="66" charset="0"/>
                </a:endParaRPr>
              </a:p>
            </p:txBody>
          </p:sp>
          <p:sp>
            <p:nvSpPr>
              <p:cNvPr id="801798" name="Oval 6"/>
              <p:cNvSpPr>
                <a:spLocks noChangeArrowheads="1"/>
              </p:cNvSpPr>
              <p:nvPr/>
            </p:nvSpPr>
            <p:spPr bwMode="auto">
              <a:xfrm>
                <a:off x="384" y="187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n-1</a:t>
                </a:r>
              </a:p>
            </p:txBody>
          </p:sp>
          <p:sp>
            <p:nvSpPr>
              <p:cNvPr id="801799" name="Oval 7" descr="database"/>
              <p:cNvSpPr>
                <a:spLocks noChangeArrowheads="1"/>
              </p:cNvSpPr>
              <p:nvPr/>
            </p:nvSpPr>
            <p:spPr bwMode="auto">
              <a:xfrm>
                <a:off x="384" y="163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130000"/>
                  </a:lnSpc>
                </a:pPr>
                <a:r>
                  <a:rPr lang="en-US" sz="2400" dirty="0">
                    <a:solidFill>
                      <a:schemeClr val="bg1"/>
                    </a:solidFill>
                    <a:latin typeface="Comic Sans MS" pitchFamily="66" charset="0"/>
                    <a:sym typeface="MT Extra" pitchFamily="18" charset="2"/>
                  </a:rPr>
                  <a:t></a:t>
                </a:r>
              </a:p>
            </p:txBody>
          </p:sp>
          <p:sp>
            <p:nvSpPr>
              <p:cNvPr id="801800" name="Oval 8"/>
              <p:cNvSpPr>
                <a:spLocks noChangeArrowheads="1"/>
              </p:cNvSpPr>
              <p:nvPr/>
            </p:nvSpPr>
            <p:spPr bwMode="auto">
              <a:xfrm>
                <a:off x="384" y="139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3</a:t>
                </a:r>
              </a:p>
            </p:txBody>
          </p:sp>
          <p:sp>
            <p:nvSpPr>
              <p:cNvPr id="801801" name="Oval 9"/>
              <p:cNvSpPr>
                <a:spLocks noChangeArrowheads="1"/>
              </p:cNvSpPr>
              <p:nvPr/>
            </p:nvSpPr>
            <p:spPr bwMode="auto">
              <a:xfrm>
                <a:off x="384" y="115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2</a:t>
                </a:r>
              </a:p>
            </p:txBody>
          </p:sp>
          <p:sp>
            <p:nvSpPr>
              <p:cNvPr id="801802" name="Oval 10"/>
              <p:cNvSpPr>
                <a:spLocks noChangeArrowheads="1"/>
              </p:cNvSpPr>
              <p:nvPr/>
            </p:nvSpPr>
            <p:spPr bwMode="auto">
              <a:xfrm>
                <a:off x="384" y="91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1</a:t>
                </a:r>
              </a:p>
            </p:txBody>
          </p:sp>
        </p:grpSp>
        <p:sp>
          <p:nvSpPr>
            <p:cNvPr id="801803" name="Text Box 11"/>
            <p:cNvSpPr txBox="1">
              <a:spLocks noChangeArrowheads="1"/>
            </p:cNvSpPr>
            <p:nvPr/>
          </p:nvSpPr>
          <p:spPr bwMode="auto">
            <a:xfrm>
              <a:off x="247" y="1562"/>
              <a:ext cx="330" cy="291"/>
            </a:xfrm>
            <a:prstGeom prst="rect">
              <a:avLst/>
            </a:prstGeom>
            <a:noFill/>
            <a:ln w="9525">
              <a:noFill/>
              <a:miter lim="800000"/>
              <a:headEnd/>
              <a:tailEnd/>
            </a:ln>
            <a:effectLst/>
          </p:spPr>
          <p:txBody>
            <a:bodyPr wrap="none">
              <a:spAutoFit/>
            </a:bodyPr>
            <a:lstStyle/>
            <a:p>
              <a:pPr algn="ctr" eaLnBrk="0" hangingPunct="0"/>
              <a:r>
                <a:rPr lang="en-US" sz="2400" dirty="0">
                  <a:solidFill>
                    <a:schemeClr val="bg1"/>
                  </a:solidFill>
                  <a:latin typeface="Comic Sans MS" pitchFamily="66" charset="0"/>
                </a:rPr>
                <a:t>b=</a:t>
              </a:r>
            </a:p>
          </p:txBody>
        </p:sp>
      </p:grpSp>
      <p:sp>
        <p:nvSpPr>
          <p:cNvPr id="801829" name="AutoShape 37" descr="arrow"/>
          <p:cNvSpPr>
            <a:spLocks noChangeArrowheads="1"/>
          </p:cNvSpPr>
          <p:nvPr/>
        </p:nvSpPr>
        <p:spPr bwMode="auto">
          <a:xfrm>
            <a:off x="5564189" y="2636839"/>
            <a:ext cx="288925" cy="433387"/>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he-IL"/>
          </a:p>
        </p:txBody>
      </p:sp>
      <p:grpSp>
        <p:nvGrpSpPr>
          <p:cNvPr id="7" name="Group 26" descr="analytics"/>
          <p:cNvGrpSpPr>
            <a:grpSpLocks/>
          </p:cNvGrpSpPr>
          <p:nvPr/>
        </p:nvGrpSpPr>
        <p:grpSpPr bwMode="auto">
          <a:xfrm>
            <a:off x="5872164" y="1819276"/>
            <a:ext cx="2160587" cy="2190751"/>
            <a:chOff x="2154" y="1071"/>
            <a:chExt cx="1361" cy="1380"/>
          </a:xfrm>
        </p:grpSpPr>
        <p:grpSp>
          <p:nvGrpSpPr>
            <p:cNvPr id="8" name="Group 27"/>
            <p:cNvGrpSpPr>
              <a:grpSpLocks/>
            </p:cNvGrpSpPr>
            <p:nvPr/>
          </p:nvGrpSpPr>
          <p:grpSpPr bwMode="auto">
            <a:xfrm>
              <a:off x="2154" y="1071"/>
              <a:ext cx="1361" cy="1380"/>
              <a:chOff x="1610" y="1554"/>
              <a:chExt cx="1361" cy="1380"/>
            </a:xfrm>
          </p:grpSpPr>
          <p:sp>
            <p:nvSpPr>
              <p:cNvPr id="801820" name="Text Box 28"/>
              <p:cNvSpPr txBox="1">
                <a:spLocks noChangeArrowheads="1"/>
              </p:cNvSpPr>
              <p:nvPr/>
            </p:nvSpPr>
            <p:spPr bwMode="auto">
              <a:xfrm>
                <a:off x="1987" y="2643"/>
                <a:ext cx="288" cy="291"/>
              </a:xfrm>
              <a:prstGeom prst="rect">
                <a:avLst/>
              </a:prstGeom>
              <a:noFill/>
              <a:ln w="9525">
                <a:noFill/>
                <a:miter lim="800000"/>
                <a:headEnd/>
                <a:tailEnd/>
              </a:ln>
              <a:effectLst/>
            </p:spPr>
            <p:txBody>
              <a:bodyPr wrap="none">
                <a:spAutoFit/>
              </a:bodyPr>
              <a:lstStyle/>
              <a:p>
                <a:pPr algn="r" rtl="1"/>
                <a:r>
                  <a:rPr lang="en-US" sz="2400" dirty="0">
                    <a:solidFill>
                      <a:schemeClr val="bg1"/>
                    </a:solidFill>
                    <a:latin typeface="Comic Sans MS" pitchFamily="66" charset="0"/>
                  </a:rPr>
                  <a:t>M</a:t>
                </a:r>
              </a:p>
            </p:txBody>
          </p:sp>
          <p:sp>
            <p:nvSpPr>
              <p:cNvPr id="801821" name="AutoShape 29"/>
              <p:cNvSpPr>
                <a:spLocks noChangeArrowheads="1"/>
              </p:cNvSpPr>
              <p:nvPr/>
            </p:nvSpPr>
            <p:spPr bwMode="auto">
              <a:xfrm>
                <a:off x="1610" y="1554"/>
                <a:ext cx="1361" cy="1088"/>
              </a:xfrm>
              <a:prstGeom prst="cube">
                <a:avLst>
                  <a:gd name="adj" fmla="val 25000"/>
                </a:avLst>
              </a:prstGeom>
              <a:solidFill>
                <a:schemeClr val="tx1"/>
              </a:solidFill>
              <a:ln w="38100">
                <a:solidFill>
                  <a:schemeClr val="bg1"/>
                </a:solidFill>
                <a:miter lim="800000"/>
                <a:headEnd/>
                <a:tailEnd/>
              </a:ln>
              <a:effectLst/>
            </p:spPr>
            <p:txBody>
              <a:bodyPr wrap="none" anchor="ctr"/>
              <a:lstStyle/>
              <a:p>
                <a:endParaRPr lang="he-IL"/>
              </a:p>
            </p:txBody>
          </p:sp>
        </p:grpSp>
        <p:pic>
          <p:nvPicPr>
            <p:cNvPr id="801822" name="Picture 30" descr="Gears_animation"/>
            <p:cNvPicPr>
              <a:picLocks noChangeAspect="1" noChangeArrowheads="1" noCrop="1"/>
            </p:cNvPicPr>
            <p:nvPr/>
          </p:nvPicPr>
          <p:blipFill>
            <a:blip r:embed="rId3" cstate="print">
              <a:grayscl/>
              <a:biLevel thresh="50000"/>
            </a:blip>
            <a:srcRect/>
            <a:stretch>
              <a:fillRect/>
            </a:stretch>
          </p:blipFill>
          <p:spPr bwMode="auto">
            <a:xfrm flipH="1" flipV="1">
              <a:off x="2245" y="1434"/>
              <a:ext cx="907" cy="632"/>
            </a:xfrm>
            <a:prstGeom prst="rect">
              <a:avLst/>
            </a:prstGeom>
            <a:noFill/>
          </p:spPr>
        </p:pic>
      </p:grpSp>
      <p:sp>
        <p:nvSpPr>
          <p:cNvPr id="801830" name="AutoShape 38" descr="arrow"/>
          <p:cNvSpPr>
            <a:spLocks noChangeArrowheads="1"/>
          </p:cNvSpPr>
          <p:nvPr/>
        </p:nvSpPr>
        <p:spPr bwMode="auto">
          <a:xfrm>
            <a:off x="7797800" y="2492375"/>
            <a:ext cx="503238" cy="433388"/>
          </a:xfrm>
          <a:prstGeom prst="rightArrow">
            <a:avLst>
              <a:gd name="adj1" fmla="val 50000"/>
              <a:gd name="adj2" fmla="val 29029"/>
            </a:avLst>
          </a:prstGeom>
          <a:solidFill>
            <a:schemeClr val="accent1"/>
          </a:solidFill>
          <a:ln w="9525">
            <a:solidFill>
              <a:schemeClr val="tx1"/>
            </a:solidFill>
            <a:miter lim="800000"/>
            <a:headEnd/>
            <a:tailEnd/>
          </a:ln>
          <a:effectLst/>
        </p:spPr>
        <p:txBody>
          <a:bodyPr wrap="none" anchor="ctr"/>
          <a:lstStyle/>
          <a:p>
            <a:endParaRPr lang="he-IL"/>
          </a:p>
        </p:txBody>
      </p:sp>
      <p:sp>
        <p:nvSpPr>
          <p:cNvPr id="48" name="Line 40" descr="&quot;&quot;"/>
          <p:cNvSpPr>
            <a:spLocks noChangeShapeType="1"/>
          </p:cNvSpPr>
          <p:nvPr/>
        </p:nvSpPr>
        <p:spPr bwMode="auto">
          <a:xfrm>
            <a:off x="6858000" y="4114800"/>
            <a:ext cx="0" cy="2362200"/>
          </a:xfrm>
          <a:prstGeom prst="line">
            <a:avLst/>
          </a:prstGeom>
          <a:noFill/>
          <a:ln w="57150">
            <a:solidFill>
              <a:schemeClr val="folHlink"/>
            </a:solidFill>
            <a:prstDash val="sysDot"/>
            <a:round/>
            <a:headEnd/>
            <a:tailEnd/>
          </a:ln>
        </p:spPr>
        <p:txBody>
          <a:bodyPr>
            <a:spAutoFit/>
          </a:bodyPr>
          <a:lstStyle/>
          <a:p>
            <a:endParaRPr lang="en-US"/>
          </a:p>
        </p:txBody>
      </p:sp>
      <p:sp>
        <p:nvSpPr>
          <p:cNvPr id="47" name="Line 40" descr="&quot;&quot;"/>
          <p:cNvSpPr>
            <a:spLocks noChangeShapeType="1"/>
          </p:cNvSpPr>
          <p:nvPr/>
        </p:nvSpPr>
        <p:spPr bwMode="auto">
          <a:xfrm>
            <a:off x="6858000" y="1524000"/>
            <a:ext cx="0" cy="2362200"/>
          </a:xfrm>
          <a:prstGeom prst="line">
            <a:avLst/>
          </a:prstGeom>
          <a:noFill/>
          <a:ln w="57150">
            <a:solidFill>
              <a:schemeClr val="folHlink"/>
            </a:solidFill>
            <a:prstDash val="sysDot"/>
            <a:round/>
            <a:headEnd/>
            <a:tailEnd/>
          </a:ln>
        </p:spPr>
        <p:txBody>
          <a:bodyPr>
            <a:spAutoFit/>
          </a:bodyPr>
          <a:lstStyle/>
          <a:p>
            <a:endParaRPr lang="en-US"/>
          </a:p>
        </p:txBody>
      </p:sp>
      <p:grpSp>
        <p:nvGrpSpPr>
          <p:cNvPr id="4" name="Group 13" descr="distribution differs by at best epsilon"/>
          <p:cNvGrpSpPr>
            <a:grpSpLocks/>
          </p:cNvGrpSpPr>
          <p:nvPr/>
        </p:nvGrpSpPr>
        <p:grpSpPr bwMode="auto">
          <a:xfrm>
            <a:off x="8372476" y="2697165"/>
            <a:ext cx="2295525" cy="2520951"/>
            <a:chOff x="4246" y="1699"/>
            <a:chExt cx="1446" cy="1588"/>
          </a:xfrm>
        </p:grpSpPr>
        <p:sp>
          <p:nvSpPr>
            <p:cNvPr id="801806" name="Rectangle 14"/>
            <p:cNvSpPr>
              <a:spLocks noChangeArrowheads="1"/>
            </p:cNvSpPr>
            <p:nvPr/>
          </p:nvSpPr>
          <p:spPr bwMode="auto">
            <a:xfrm>
              <a:off x="4246" y="2112"/>
              <a:ext cx="1446" cy="720"/>
            </a:xfrm>
            <a:prstGeom prst="rect">
              <a:avLst/>
            </a:prstGeom>
            <a:solidFill>
              <a:srgbClr val="CCFF99"/>
            </a:solidFill>
            <a:ln w="9525">
              <a:noFill/>
              <a:miter lim="800000"/>
              <a:headEnd/>
              <a:tailEnd/>
            </a:ln>
            <a:effectLst/>
          </p:spPr>
          <p:txBody>
            <a:bodyPr wrap="none" anchor="ctr"/>
            <a:lstStyle/>
            <a:p>
              <a:pPr algn="ctr" eaLnBrk="0" hangingPunct="0"/>
              <a:r>
                <a:rPr lang="en-US" dirty="0">
                  <a:latin typeface="Arial" panose="020B0604020202020204" pitchFamily="34" charset="0"/>
                  <a:cs typeface="Arial" panose="020B0604020202020204" pitchFamily="34" charset="0"/>
                </a:rPr>
                <a:t>Distributions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“distance”</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ea typeface="Arial Unicode MS" pitchFamily="34" charset="-128"/>
                  <a:cs typeface="Arial" panose="020B0604020202020204" pitchFamily="34" charset="0"/>
                </a:rPr>
                <a:t>&lt;</a:t>
              </a:r>
              <a:r>
                <a:rPr lang="en-US" sz="2400" dirty="0">
                  <a:latin typeface="Arial" panose="020B0604020202020204" pitchFamily="34" charset="0"/>
                  <a:cs typeface="Arial" panose="020B0604020202020204" pitchFamily="34" charset="0"/>
                </a:rPr>
                <a:t> </a:t>
              </a:r>
              <a:r>
                <a:rPr lang="el-GR" sz="2800" dirty="0">
                  <a:latin typeface="Arial" panose="020B0604020202020204" pitchFamily="34" charset="0"/>
                  <a:cs typeface="Arial" panose="020B0604020202020204" pitchFamily="34" charset="0"/>
                  <a:sym typeface="Symbol" pitchFamily="18" charset="2"/>
                </a:rPr>
                <a:t>ε</a:t>
              </a:r>
              <a:endParaRPr lang="en-US" sz="2800" dirty="0">
                <a:latin typeface="Arial" panose="020B0604020202020204" pitchFamily="34" charset="0"/>
                <a:cs typeface="Arial" panose="020B0604020202020204" pitchFamily="34" charset="0"/>
                <a:sym typeface="Symbol" pitchFamily="18" charset="2"/>
              </a:endParaRPr>
            </a:p>
          </p:txBody>
        </p:sp>
        <p:cxnSp>
          <p:nvCxnSpPr>
            <p:cNvPr id="801807" name="AutoShape 15"/>
            <p:cNvCxnSpPr>
              <a:cxnSpLocks noChangeShapeType="1"/>
              <a:stCxn id="801806" idx="0"/>
            </p:cNvCxnSpPr>
            <p:nvPr/>
          </p:nvCxnSpPr>
          <p:spPr bwMode="auto">
            <a:xfrm flipH="1" flipV="1">
              <a:off x="4752" y="1699"/>
              <a:ext cx="217" cy="413"/>
            </a:xfrm>
            <a:prstGeom prst="straightConnector1">
              <a:avLst/>
            </a:prstGeom>
            <a:noFill/>
            <a:ln w="50800">
              <a:solidFill>
                <a:srgbClr val="009900"/>
              </a:solidFill>
              <a:prstDash val="sysDot"/>
              <a:round/>
              <a:headEnd/>
              <a:tailEnd type="triangle" w="lg" len="lg"/>
            </a:ln>
            <a:effectLst/>
          </p:spPr>
        </p:cxnSp>
        <p:cxnSp>
          <p:nvCxnSpPr>
            <p:cNvPr id="801808" name="AutoShape 16"/>
            <p:cNvCxnSpPr>
              <a:cxnSpLocks noChangeShapeType="1"/>
              <a:stCxn id="801806" idx="2"/>
              <a:endCxn id="801837" idx="3"/>
            </p:cNvCxnSpPr>
            <p:nvPr/>
          </p:nvCxnSpPr>
          <p:spPr bwMode="auto">
            <a:xfrm flipH="1">
              <a:off x="4788" y="2832"/>
              <a:ext cx="181" cy="455"/>
            </a:xfrm>
            <a:prstGeom prst="straightConnector1">
              <a:avLst/>
            </a:prstGeom>
            <a:noFill/>
            <a:ln w="50800">
              <a:solidFill>
                <a:srgbClr val="009900"/>
              </a:solidFill>
              <a:prstDash val="sysDot"/>
              <a:round/>
              <a:headEnd/>
              <a:tailEnd type="triangle" w="lg" len="lg"/>
            </a:ln>
            <a:effectLst/>
          </p:spPr>
        </p:cxnSp>
      </p:grpSp>
      <p:grpSp>
        <p:nvGrpSpPr>
          <p:cNvPr id="12" name="קבוצה 11" descr="&quot;&quot;"/>
          <p:cNvGrpSpPr/>
          <p:nvPr/>
        </p:nvGrpSpPr>
        <p:grpSpPr>
          <a:xfrm>
            <a:off x="1568451" y="2809876"/>
            <a:ext cx="7664145" cy="3689351"/>
            <a:chOff x="44450" y="2809875"/>
            <a:chExt cx="7664145" cy="3689351"/>
          </a:xfrm>
        </p:grpSpPr>
        <p:sp>
          <p:nvSpPr>
            <p:cNvPr id="801804" name="Line 12"/>
            <p:cNvSpPr>
              <a:spLocks noChangeShapeType="1"/>
            </p:cNvSpPr>
            <p:nvPr/>
          </p:nvSpPr>
          <p:spPr bwMode="auto">
            <a:xfrm>
              <a:off x="1808163" y="4038600"/>
              <a:ext cx="5040312" cy="0"/>
            </a:xfrm>
            <a:prstGeom prst="line">
              <a:avLst/>
            </a:prstGeom>
            <a:noFill/>
            <a:ln w="57150">
              <a:solidFill>
                <a:schemeClr val="bg1">
                  <a:lumMod val="65000"/>
                </a:schemeClr>
              </a:solidFill>
              <a:round/>
              <a:headEnd/>
              <a:tailEnd/>
            </a:ln>
            <a:effectLst/>
          </p:spPr>
          <p:txBody>
            <a:bodyPr/>
            <a:lstStyle/>
            <a:p>
              <a:endParaRPr lang="he-IL"/>
            </a:p>
          </p:txBody>
        </p:sp>
        <p:grpSp>
          <p:nvGrpSpPr>
            <p:cNvPr id="5" name="Group 17"/>
            <p:cNvGrpSpPr>
              <a:grpSpLocks/>
            </p:cNvGrpSpPr>
            <p:nvPr/>
          </p:nvGrpSpPr>
          <p:grpSpPr bwMode="auto">
            <a:xfrm>
              <a:off x="1582737" y="4149725"/>
              <a:ext cx="2378075" cy="2179638"/>
              <a:chOff x="230" y="2707"/>
              <a:chExt cx="1498" cy="1373"/>
            </a:xfrm>
          </p:grpSpPr>
          <p:sp>
            <p:nvSpPr>
              <p:cNvPr id="801810" name="Text Box 18"/>
              <p:cNvSpPr txBox="1">
                <a:spLocks noChangeArrowheads="1"/>
              </p:cNvSpPr>
              <p:nvPr/>
            </p:nvSpPr>
            <p:spPr bwMode="auto">
              <a:xfrm>
                <a:off x="230" y="3242"/>
                <a:ext cx="366" cy="291"/>
              </a:xfrm>
              <a:prstGeom prst="rect">
                <a:avLst/>
              </a:prstGeom>
              <a:noFill/>
              <a:ln w="9525">
                <a:noFill/>
                <a:miter lim="800000"/>
                <a:headEnd/>
                <a:tailEnd/>
              </a:ln>
              <a:effectLst/>
            </p:spPr>
            <p:txBody>
              <a:bodyPr wrap="none">
                <a:spAutoFit/>
              </a:bodyPr>
              <a:lstStyle/>
              <a:p>
                <a:pPr algn="ctr" eaLnBrk="0" hangingPunct="0"/>
                <a:r>
                  <a:rPr lang="en-US" sz="2400" dirty="0">
                    <a:solidFill>
                      <a:schemeClr val="bg1"/>
                    </a:solidFill>
                    <a:latin typeface="Comic Sans MS" pitchFamily="66" charset="0"/>
                  </a:rPr>
                  <a:t>b’=</a:t>
                </a:r>
              </a:p>
            </p:txBody>
          </p:sp>
          <p:grpSp>
            <p:nvGrpSpPr>
              <p:cNvPr id="6" name="Group 19"/>
              <p:cNvGrpSpPr>
                <a:grpSpLocks/>
              </p:cNvGrpSpPr>
              <p:nvPr/>
            </p:nvGrpSpPr>
            <p:grpSpPr bwMode="auto">
              <a:xfrm>
                <a:off x="624" y="2707"/>
                <a:ext cx="1104" cy="1373"/>
                <a:chOff x="624" y="2707"/>
                <a:chExt cx="1104" cy="1373"/>
              </a:xfrm>
            </p:grpSpPr>
            <p:sp>
              <p:nvSpPr>
                <p:cNvPr id="801812" name="Oval 20"/>
                <p:cNvSpPr>
                  <a:spLocks noChangeArrowheads="1"/>
                </p:cNvSpPr>
                <p:nvPr/>
              </p:nvSpPr>
              <p:spPr bwMode="auto">
                <a:xfrm>
                  <a:off x="624" y="3811"/>
                  <a:ext cx="1104" cy="269"/>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err="1">
                      <a:solidFill>
                        <a:schemeClr val="bg1"/>
                      </a:solidFill>
                      <a:latin typeface="Comic Sans MS" pitchFamily="66" charset="0"/>
                    </a:rPr>
                    <a:t>b</a:t>
                  </a:r>
                  <a:r>
                    <a:rPr lang="en-US" sz="2400" baseline="-25000" dirty="0" err="1">
                      <a:solidFill>
                        <a:schemeClr val="bg1"/>
                      </a:solidFill>
                      <a:latin typeface="Comic Sans MS" pitchFamily="66" charset="0"/>
                    </a:rPr>
                    <a:t>n</a:t>
                  </a:r>
                  <a:endParaRPr lang="en-US" sz="2400" baseline="-25000" dirty="0">
                    <a:solidFill>
                      <a:schemeClr val="bg1"/>
                    </a:solidFill>
                    <a:latin typeface="Comic Sans MS" pitchFamily="66" charset="0"/>
                  </a:endParaRPr>
                </a:p>
              </p:txBody>
            </p:sp>
            <p:sp>
              <p:nvSpPr>
                <p:cNvPr id="801813" name="Oval 21"/>
                <p:cNvSpPr>
                  <a:spLocks noChangeArrowheads="1"/>
                </p:cNvSpPr>
                <p:nvPr/>
              </p:nvSpPr>
              <p:spPr bwMode="auto">
                <a:xfrm>
                  <a:off x="624" y="3600"/>
                  <a:ext cx="1104" cy="269"/>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n-1</a:t>
                  </a:r>
                </a:p>
              </p:txBody>
            </p:sp>
            <p:sp>
              <p:nvSpPr>
                <p:cNvPr id="801814" name="Oval 22"/>
                <p:cNvSpPr>
                  <a:spLocks noChangeArrowheads="1"/>
                </p:cNvSpPr>
                <p:nvPr/>
              </p:nvSpPr>
              <p:spPr bwMode="auto">
                <a:xfrm>
                  <a:off x="624" y="3362"/>
                  <a:ext cx="1104" cy="269"/>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130000"/>
                    </a:lnSpc>
                  </a:pPr>
                  <a:r>
                    <a:rPr lang="en-US" sz="2400">
                      <a:solidFill>
                        <a:schemeClr val="bg1"/>
                      </a:solidFill>
                      <a:latin typeface="Comic Sans MS" pitchFamily="66" charset="0"/>
                      <a:sym typeface="MT Extra" pitchFamily="18" charset="2"/>
                    </a:rPr>
                    <a:t></a:t>
                  </a:r>
                </a:p>
              </p:txBody>
            </p:sp>
            <p:sp>
              <p:nvSpPr>
                <p:cNvPr id="801815" name="Oval 23"/>
                <p:cNvSpPr>
                  <a:spLocks noChangeArrowheads="1"/>
                </p:cNvSpPr>
                <p:nvPr/>
              </p:nvSpPr>
              <p:spPr bwMode="auto">
                <a:xfrm>
                  <a:off x="624" y="3137"/>
                  <a:ext cx="1104" cy="269"/>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3</a:t>
                  </a:r>
                </a:p>
              </p:txBody>
            </p:sp>
            <p:sp>
              <p:nvSpPr>
                <p:cNvPr id="801816" name="Oval 24"/>
                <p:cNvSpPr>
                  <a:spLocks noChangeArrowheads="1"/>
                </p:cNvSpPr>
                <p:nvPr/>
              </p:nvSpPr>
              <p:spPr bwMode="auto">
                <a:xfrm>
                  <a:off x="624" y="2928"/>
                  <a:ext cx="1104" cy="269"/>
                </a:xfrm>
                <a:prstGeom prst="ellipse">
                  <a:avLst/>
                </a:prstGeom>
                <a:gradFill rotWithShape="1">
                  <a:gsLst>
                    <a:gs pos="0">
                      <a:srgbClr val="FFFF99">
                        <a:gamma/>
                        <a:shade val="48627"/>
                        <a:invGamma/>
                      </a:srgbClr>
                    </a:gs>
                    <a:gs pos="100000">
                      <a:srgbClr val="FFFF99"/>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latin typeface="Comic Sans MS" pitchFamily="66" charset="0"/>
                    </a:rPr>
                    <a:t>b</a:t>
                  </a:r>
                  <a:r>
                    <a:rPr lang="en-US" sz="2400" baseline="-25000" dirty="0">
                      <a:latin typeface="Comic Sans MS" pitchFamily="66" charset="0"/>
                    </a:rPr>
                    <a:t>2</a:t>
                  </a:r>
                  <a:r>
                    <a:rPr lang="en-US" sz="3200" b="1" baseline="-4000" dirty="0">
                      <a:latin typeface="Comic Sans MS" pitchFamily="66" charset="0"/>
                    </a:rPr>
                    <a:t>’</a:t>
                  </a:r>
                </a:p>
              </p:txBody>
            </p:sp>
            <p:sp>
              <p:nvSpPr>
                <p:cNvPr id="801817" name="Oval 25"/>
                <p:cNvSpPr>
                  <a:spLocks noChangeArrowheads="1"/>
                </p:cNvSpPr>
                <p:nvPr/>
              </p:nvSpPr>
              <p:spPr bwMode="auto">
                <a:xfrm>
                  <a:off x="624" y="2707"/>
                  <a:ext cx="1104" cy="269"/>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gn="ctr" eaLnBrk="0" hangingPunct="0">
                    <a:lnSpc>
                      <a:spcPct val="60000"/>
                    </a:lnSpc>
                  </a:pPr>
                  <a:r>
                    <a:rPr lang="en-US" sz="2400" dirty="0">
                      <a:solidFill>
                        <a:schemeClr val="bg1"/>
                      </a:solidFill>
                      <a:latin typeface="Comic Sans MS" pitchFamily="66" charset="0"/>
                    </a:rPr>
                    <a:t>b</a:t>
                  </a:r>
                  <a:r>
                    <a:rPr lang="en-US" sz="2400" baseline="-25000" dirty="0">
                      <a:solidFill>
                        <a:schemeClr val="bg1"/>
                      </a:solidFill>
                      <a:latin typeface="Comic Sans MS" pitchFamily="66" charset="0"/>
                    </a:rPr>
                    <a:t>1</a:t>
                  </a:r>
                </a:p>
              </p:txBody>
            </p:sp>
          </p:grpSp>
        </p:grpSp>
        <p:grpSp>
          <p:nvGrpSpPr>
            <p:cNvPr id="9" name="Group 31"/>
            <p:cNvGrpSpPr>
              <a:grpSpLocks/>
            </p:cNvGrpSpPr>
            <p:nvPr/>
          </p:nvGrpSpPr>
          <p:grpSpPr bwMode="auto">
            <a:xfrm>
              <a:off x="4348163" y="4308475"/>
              <a:ext cx="2160587" cy="2190751"/>
              <a:chOff x="2154" y="1071"/>
              <a:chExt cx="1361" cy="1380"/>
            </a:xfrm>
          </p:grpSpPr>
          <p:grpSp>
            <p:nvGrpSpPr>
              <p:cNvPr id="10" name="Group 32"/>
              <p:cNvGrpSpPr>
                <a:grpSpLocks/>
              </p:cNvGrpSpPr>
              <p:nvPr/>
            </p:nvGrpSpPr>
            <p:grpSpPr bwMode="auto">
              <a:xfrm>
                <a:off x="2154" y="1071"/>
                <a:ext cx="1361" cy="1380"/>
                <a:chOff x="1610" y="1554"/>
                <a:chExt cx="1361" cy="1380"/>
              </a:xfrm>
            </p:grpSpPr>
            <p:sp>
              <p:nvSpPr>
                <p:cNvPr id="801825" name="Text Box 33"/>
                <p:cNvSpPr txBox="1">
                  <a:spLocks noChangeArrowheads="1"/>
                </p:cNvSpPr>
                <p:nvPr/>
              </p:nvSpPr>
              <p:spPr bwMode="auto">
                <a:xfrm>
                  <a:off x="1987" y="2643"/>
                  <a:ext cx="288" cy="291"/>
                </a:xfrm>
                <a:prstGeom prst="rect">
                  <a:avLst/>
                </a:prstGeom>
                <a:noFill/>
                <a:ln w="9525">
                  <a:noFill/>
                  <a:miter lim="800000"/>
                  <a:headEnd/>
                  <a:tailEnd/>
                </a:ln>
                <a:effectLst/>
              </p:spPr>
              <p:txBody>
                <a:bodyPr wrap="none">
                  <a:spAutoFit/>
                </a:bodyPr>
                <a:lstStyle/>
                <a:p>
                  <a:pPr algn="r" rtl="1"/>
                  <a:r>
                    <a:rPr lang="en-US" sz="2400" dirty="0">
                      <a:solidFill>
                        <a:schemeClr val="bg1"/>
                      </a:solidFill>
                      <a:latin typeface="Comic Sans MS" pitchFamily="66" charset="0"/>
                    </a:rPr>
                    <a:t>M</a:t>
                  </a:r>
                </a:p>
              </p:txBody>
            </p:sp>
            <p:sp>
              <p:nvSpPr>
                <p:cNvPr id="801826" name="AutoShape 34"/>
                <p:cNvSpPr>
                  <a:spLocks noChangeArrowheads="1"/>
                </p:cNvSpPr>
                <p:nvPr/>
              </p:nvSpPr>
              <p:spPr bwMode="auto">
                <a:xfrm>
                  <a:off x="1610" y="1554"/>
                  <a:ext cx="1361" cy="1088"/>
                </a:xfrm>
                <a:prstGeom prst="cube">
                  <a:avLst>
                    <a:gd name="adj" fmla="val 25000"/>
                  </a:avLst>
                </a:prstGeom>
                <a:solidFill>
                  <a:schemeClr val="tx1"/>
                </a:solidFill>
                <a:ln w="38100">
                  <a:solidFill>
                    <a:schemeClr val="bg1"/>
                  </a:solidFill>
                  <a:miter lim="800000"/>
                  <a:headEnd/>
                  <a:tailEnd/>
                </a:ln>
                <a:effectLst/>
              </p:spPr>
              <p:txBody>
                <a:bodyPr wrap="none" anchor="ctr"/>
                <a:lstStyle/>
                <a:p>
                  <a:endParaRPr lang="he-IL"/>
                </a:p>
              </p:txBody>
            </p:sp>
          </p:grpSp>
          <p:pic>
            <p:nvPicPr>
              <p:cNvPr id="801827" name="Picture 35" descr="Gears_animation"/>
              <p:cNvPicPr>
                <a:picLocks noChangeAspect="1" noChangeArrowheads="1" noCrop="1"/>
              </p:cNvPicPr>
              <p:nvPr/>
            </p:nvPicPr>
            <p:blipFill>
              <a:blip r:embed="rId3" cstate="print">
                <a:grayscl/>
                <a:biLevel thresh="50000"/>
              </a:blip>
              <a:srcRect/>
              <a:stretch>
                <a:fillRect/>
              </a:stretch>
            </p:blipFill>
            <p:spPr bwMode="auto">
              <a:xfrm flipH="1" flipV="1">
                <a:off x="2245" y="1434"/>
                <a:ext cx="907" cy="632"/>
              </a:xfrm>
              <a:prstGeom prst="rect">
                <a:avLst/>
              </a:prstGeom>
              <a:noFill/>
            </p:spPr>
          </p:pic>
        </p:grpSp>
        <p:sp>
          <p:nvSpPr>
            <p:cNvPr id="801828" name="AutoShape 36"/>
            <p:cNvSpPr>
              <a:spLocks noChangeArrowheads="1"/>
            </p:cNvSpPr>
            <p:nvPr/>
          </p:nvSpPr>
          <p:spPr bwMode="auto">
            <a:xfrm>
              <a:off x="4040188" y="5126038"/>
              <a:ext cx="288925" cy="433387"/>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he-IL"/>
            </a:p>
          </p:txBody>
        </p:sp>
        <p:sp>
          <p:nvSpPr>
            <p:cNvPr id="801831" name="AutoShape 39"/>
            <p:cNvSpPr>
              <a:spLocks noChangeArrowheads="1"/>
            </p:cNvSpPr>
            <p:nvPr/>
          </p:nvSpPr>
          <p:spPr bwMode="auto">
            <a:xfrm>
              <a:off x="6273800" y="4981575"/>
              <a:ext cx="503238" cy="433388"/>
            </a:xfrm>
            <a:prstGeom prst="rightArrow">
              <a:avLst>
                <a:gd name="adj1" fmla="val 50000"/>
                <a:gd name="adj2" fmla="val 29029"/>
              </a:avLst>
            </a:prstGeom>
            <a:solidFill>
              <a:schemeClr val="accent1"/>
            </a:solidFill>
            <a:ln w="9525">
              <a:solidFill>
                <a:schemeClr val="tx1"/>
              </a:solidFill>
              <a:miter lim="800000"/>
              <a:headEnd/>
              <a:tailEnd/>
            </a:ln>
            <a:effectLst/>
          </p:spPr>
          <p:txBody>
            <a:bodyPr wrap="none" anchor="ctr"/>
            <a:lstStyle/>
            <a:p>
              <a:endParaRPr lang="he-IL"/>
            </a:p>
          </p:txBody>
        </p:sp>
        <p:grpSp>
          <p:nvGrpSpPr>
            <p:cNvPr id="11" name="Group 40"/>
            <p:cNvGrpSpPr>
              <a:grpSpLocks/>
            </p:cNvGrpSpPr>
            <p:nvPr/>
          </p:nvGrpSpPr>
          <p:grpSpPr bwMode="auto">
            <a:xfrm>
              <a:off x="44450" y="2809875"/>
              <a:ext cx="1619250" cy="2419350"/>
              <a:chOff x="28" y="1770"/>
              <a:chExt cx="1020" cy="1524"/>
            </a:xfrm>
          </p:grpSpPr>
          <p:sp>
            <p:nvSpPr>
              <p:cNvPr id="801833" name="Rectangle 41"/>
              <p:cNvSpPr>
                <a:spLocks noChangeArrowheads="1"/>
              </p:cNvSpPr>
              <p:nvPr/>
            </p:nvSpPr>
            <p:spPr bwMode="auto">
              <a:xfrm>
                <a:off x="28" y="2205"/>
                <a:ext cx="1020" cy="720"/>
              </a:xfrm>
              <a:prstGeom prst="rect">
                <a:avLst/>
              </a:prstGeom>
              <a:solidFill>
                <a:srgbClr val="CCFF99"/>
              </a:solidFill>
              <a:ln w="9525">
                <a:noFill/>
                <a:miter lim="800000"/>
                <a:headEnd/>
                <a:tailEnd/>
              </a:ln>
              <a:effectLst/>
            </p:spPr>
            <p:txBody>
              <a:bodyPr wrap="none" anchor="ctr"/>
              <a:lstStyle/>
              <a:p>
                <a:pPr algn="ctr" eaLnBrk="0" hangingPunct="0"/>
                <a:r>
                  <a:rPr lang="en-US" sz="2400" dirty="0">
                    <a:latin typeface="Arial" panose="020B0604020202020204" pitchFamily="34" charset="0"/>
                    <a:cs typeface="Arial" panose="020B0604020202020204" pitchFamily="34" charset="0"/>
                  </a:rPr>
                  <a:t>Neighboring:</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One entry</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modified</a:t>
                </a:r>
                <a:endParaRPr lang="en-US" i="1" dirty="0">
                  <a:latin typeface="Arial" panose="020B0604020202020204" pitchFamily="34" charset="0"/>
                  <a:cs typeface="Arial" panose="020B0604020202020204" pitchFamily="34" charset="0"/>
                  <a:sym typeface="Symbol" pitchFamily="18" charset="2"/>
                </a:endParaRPr>
              </a:p>
            </p:txBody>
          </p:sp>
          <p:cxnSp>
            <p:nvCxnSpPr>
              <p:cNvPr id="801834" name="AutoShape 42"/>
              <p:cNvCxnSpPr>
                <a:cxnSpLocks noChangeShapeType="1"/>
                <a:endCxn id="801803" idx="1"/>
              </p:cNvCxnSpPr>
              <p:nvPr/>
            </p:nvCxnSpPr>
            <p:spPr bwMode="auto">
              <a:xfrm flipV="1">
                <a:off x="479" y="1770"/>
                <a:ext cx="535" cy="441"/>
              </a:xfrm>
              <a:prstGeom prst="straightConnector1">
                <a:avLst/>
              </a:prstGeom>
              <a:noFill/>
              <a:ln w="50800">
                <a:solidFill>
                  <a:srgbClr val="009900"/>
                </a:solidFill>
                <a:prstDash val="sysDot"/>
                <a:round/>
                <a:headEnd/>
                <a:tailEnd type="triangle" w="lg" len="lg"/>
              </a:ln>
              <a:effectLst/>
            </p:spPr>
          </p:cxnSp>
          <p:cxnSp>
            <p:nvCxnSpPr>
              <p:cNvPr id="801835" name="AutoShape 43"/>
              <p:cNvCxnSpPr>
                <a:cxnSpLocks noChangeShapeType="1"/>
                <a:endCxn id="801810" idx="1"/>
              </p:cNvCxnSpPr>
              <p:nvPr/>
            </p:nvCxnSpPr>
            <p:spPr bwMode="auto">
              <a:xfrm>
                <a:off x="479" y="2931"/>
                <a:ext cx="518" cy="363"/>
              </a:xfrm>
              <a:prstGeom prst="straightConnector1">
                <a:avLst/>
              </a:prstGeom>
              <a:noFill/>
              <a:ln w="50800">
                <a:solidFill>
                  <a:srgbClr val="009900"/>
                </a:solidFill>
                <a:prstDash val="sysDot"/>
                <a:round/>
                <a:headEnd/>
                <a:tailEnd type="triangle" w="lg" len="lg"/>
              </a:ln>
              <a:effectLst/>
            </p:spPr>
          </p:cxnSp>
        </p:grpSp>
        <p:sp>
          <p:nvSpPr>
            <p:cNvPr id="801837" name="Text Box 45"/>
            <p:cNvSpPr txBox="1">
              <a:spLocks noChangeArrowheads="1"/>
            </p:cNvSpPr>
            <p:nvPr/>
          </p:nvSpPr>
          <p:spPr bwMode="auto">
            <a:xfrm>
              <a:off x="6788150" y="4987925"/>
              <a:ext cx="920445" cy="461665"/>
            </a:xfrm>
            <a:prstGeom prst="rect">
              <a:avLst/>
            </a:prstGeom>
            <a:noFill/>
            <a:ln w="9525">
              <a:noFill/>
              <a:miter lim="800000"/>
              <a:headEnd/>
              <a:tailEnd/>
            </a:ln>
            <a:effectLst/>
          </p:spPr>
          <p:txBody>
            <a:bodyPr wrap="none">
              <a:spAutoFit/>
            </a:bodyPr>
            <a:lstStyle/>
            <a:p>
              <a:r>
                <a:rPr lang="en-US" sz="2400" dirty="0">
                  <a:solidFill>
                    <a:schemeClr val="bg1"/>
                  </a:solidFill>
                  <a:latin typeface="Comic Sans MS" pitchFamily="66" charset="0"/>
                </a:rPr>
                <a:t>M(b’)</a:t>
              </a:r>
            </a:p>
          </p:txBody>
        </p:sp>
      </p:grpSp>
      <p:sp>
        <p:nvSpPr>
          <p:cNvPr id="50" name="Rectangle 2" descr="&quot;&quot;"/>
          <p:cNvSpPr txBox="1">
            <a:spLocks noChangeArrowheads="1"/>
          </p:cNvSpPr>
          <p:nvPr/>
        </p:nvSpPr>
        <p:spPr bwMode="auto">
          <a:xfrm>
            <a:off x="-180181" y="33147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Arial Narrow" pitchFamily="34" charset="0"/>
                <a:cs typeface="Arial" charset="0"/>
              </a:defRPr>
            </a:lvl2pPr>
            <a:lvl3pPr algn="ctr" rtl="0" eaLnBrk="0" fontAlgn="base" hangingPunct="0">
              <a:spcBef>
                <a:spcPct val="0"/>
              </a:spcBef>
              <a:spcAft>
                <a:spcPct val="0"/>
              </a:spcAft>
              <a:defRPr sz="4400">
                <a:solidFill>
                  <a:srgbClr val="FF0000"/>
                </a:solidFill>
                <a:latin typeface="Arial Narrow" pitchFamily="34" charset="0"/>
                <a:cs typeface="Arial" charset="0"/>
              </a:defRPr>
            </a:lvl3pPr>
            <a:lvl4pPr algn="ctr" rtl="0" eaLnBrk="0" fontAlgn="base" hangingPunct="0">
              <a:spcBef>
                <a:spcPct val="0"/>
              </a:spcBef>
              <a:spcAft>
                <a:spcPct val="0"/>
              </a:spcAft>
              <a:defRPr sz="4400">
                <a:solidFill>
                  <a:srgbClr val="FF0000"/>
                </a:solidFill>
                <a:latin typeface="Arial Narrow" pitchFamily="34" charset="0"/>
                <a:cs typeface="Arial" charset="0"/>
              </a:defRPr>
            </a:lvl4pPr>
            <a:lvl5pPr algn="ctr" rtl="0" eaLnBrk="0" fontAlgn="base" hangingPunct="0">
              <a:spcBef>
                <a:spcPct val="0"/>
              </a:spcBef>
              <a:spcAft>
                <a:spcPct val="0"/>
              </a:spcAft>
              <a:defRPr sz="4400">
                <a:solidFill>
                  <a:srgbClr val="FF0000"/>
                </a:solidFill>
                <a:latin typeface="Arial Narrow" pitchFamily="34" charset="0"/>
                <a:cs typeface="Arial" charset="0"/>
              </a:defRPr>
            </a:lvl5pPr>
            <a:lvl6pPr marL="457200" algn="ctr" rtl="0" fontAlgn="base">
              <a:spcBef>
                <a:spcPct val="0"/>
              </a:spcBef>
              <a:spcAft>
                <a:spcPct val="0"/>
              </a:spcAft>
              <a:defRPr sz="4400">
                <a:solidFill>
                  <a:srgbClr val="FF0000"/>
                </a:solidFill>
                <a:latin typeface="Arial Narrow" pitchFamily="34" charset="0"/>
                <a:cs typeface="Arial" charset="0"/>
              </a:defRPr>
            </a:lvl6pPr>
            <a:lvl7pPr marL="914400" algn="ctr" rtl="0" fontAlgn="base">
              <a:spcBef>
                <a:spcPct val="0"/>
              </a:spcBef>
              <a:spcAft>
                <a:spcPct val="0"/>
              </a:spcAft>
              <a:defRPr sz="4400">
                <a:solidFill>
                  <a:srgbClr val="FF0000"/>
                </a:solidFill>
                <a:latin typeface="Arial Narrow" pitchFamily="34" charset="0"/>
                <a:cs typeface="Arial" charset="0"/>
              </a:defRPr>
            </a:lvl7pPr>
            <a:lvl8pPr marL="1371600" algn="ctr" rtl="0" fontAlgn="base">
              <a:spcBef>
                <a:spcPct val="0"/>
              </a:spcBef>
              <a:spcAft>
                <a:spcPct val="0"/>
              </a:spcAft>
              <a:defRPr sz="4400">
                <a:solidFill>
                  <a:srgbClr val="FF0000"/>
                </a:solidFill>
                <a:latin typeface="Arial Narrow" pitchFamily="34" charset="0"/>
                <a:cs typeface="Arial" charset="0"/>
              </a:defRPr>
            </a:lvl8pPr>
            <a:lvl9pPr marL="1828800" algn="ctr" rtl="0" fontAlgn="base">
              <a:spcBef>
                <a:spcPct val="0"/>
              </a:spcBef>
              <a:spcAft>
                <a:spcPct val="0"/>
              </a:spcAft>
              <a:defRPr sz="4400">
                <a:solidFill>
                  <a:srgbClr val="FF0000"/>
                </a:solidFill>
                <a:latin typeface="Arial Narrow" pitchFamily="34" charset="0"/>
                <a:cs typeface="Arial" charset="0"/>
              </a:defRPr>
            </a:lvl9pPr>
          </a:lstStyle>
          <a:p>
            <a:pPr algn="l"/>
            <a:endParaRPr lang="en-US" dirty="0"/>
          </a:p>
        </p:txBody>
      </p:sp>
      <p:sp>
        <p:nvSpPr>
          <p:cNvPr id="13" name="TextBox 12"/>
          <p:cNvSpPr txBox="1"/>
          <p:nvPr/>
        </p:nvSpPr>
        <p:spPr>
          <a:xfrm>
            <a:off x="1371600" y="6477000"/>
            <a:ext cx="3879850" cy="338554"/>
          </a:xfrm>
          <a:prstGeom prst="rect">
            <a:avLst/>
          </a:prstGeom>
          <a:noFill/>
        </p:spPr>
        <p:txBody>
          <a:bodyPr wrap="square" rtlCol="0">
            <a:spAutoFit/>
          </a:bodyPr>
          <a:lstStyle/>
          <a:p>
            <a:r>
              <a:rPr lang="en-US" sz="1600" dirty="0"/>
              <a:t>Slide credit: </a:t>
            </a:r>
            <a:r>
              <a:rPr lang="en-US" sz="1600" dirty="0" err="1"/>
              <a:t>Kobbi</a:t>
            </a:r>
            <a:r>
              <a:rPr lang="en-US" sz="1600" dirty="0"/>
              <a:t> </a:t>
            </a:r>
            <a:r>
              <a:rPr lang="en-US" sz="1600" dirty="0" err="1"/>
              <a:t>Nissim</a:t>
            </a:r>
            <a:endParaRPr lang="en-US" sz="1600" dirty="0"/>
          </a:p>
        </p:txBody>
      </p:sp>
      <p:sp>
        <p:nvSpPr>
          <p:cNvPr id="17" name="Slide Number Placeholder 16">
            <a:extLst>
              <a:ext uri="{FF2B5EF4-FFF2-40B4-BE49-F238E27FC236}">
                <a16:creationId xmlns:a16="http://schemas.microsoft.com/office/drawing/2014/main" id="{EAE7D74E-030C-3040-8386-03B6811E57AA}"/>
              </a:ext>
            </a:extLst>
          </p:cNvPr>
          <p:cNvSpPr>
            <a:spLocks noGrp="1"/>
          </p:cNvSpPr>
          <p:nvPr>
            <p:ph type="sldNum" sz="quarter" idx="12"/>
          </p:nvPr>
        </p:nvSpPr>
        <p:spPr/>
        <p:txBody>
          <a:bodyPr/>
          <a:lstStyle/>
          <a:p>
            <a:fld id="{3E5BF5F9-4D9A-9543-85E8-59158CD2B6EB}" type="slidenum">
              <a:rPr lang="en-US" smtClean="0"/>
              <a:t>20</a:t>
            </a:fld>
            <a:endParaRPr lang="en-US"/>
          </a:p>
        </p:txBody>
      </p:sp>
    </p:spTree>
    <p:extLst>
      <p:ext uri="{BB962C8B-B14F-4D97-AF65-F5344CB8AC3E}">
        <p14:creationId xmlns:p14="http://schemas.microsoft.com/office/powerpoint/2010/main" val="386929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FFA-3E51-104A-976E-7C98F59E9EA7}"/>
              </a:ext>
            </a:extLst>
          </p:cNvPr>
          <p:cNvSpPr>
            <a:spLocks noGrp="1"/>
          </p:cNvSpPr>
          <p:nvPr>
            <p:ph type="title"/>
          </p:nvPr>
        </p:nvSpPr>
        <p:spPr>
          <a:xfrm>
            <a:off x="838200" y="68822"/>
            <a:ext cx="10515600" cy="1325563"/>
          </a:xfrm>
        </p:spPr>
        <p:txBody>
          <a:bodyPr/>
          <a:lstStyle/>
          <a:p>
            <a:r>
              <a:rPr lang="en-US" dirty="0">
                <a:latin typeface="Arial" charset="0"/>
                <a:ea typeface="Arial" charset="0"/>
                <a:cs typeface="Arial" charset="0"/>
              </a:rPr>
              <a:t>Random response: Another approach</a:t>
            </a:r>
            <a:endParaRPr lang="en-US" dirty="0"/>
          </a:p>
        </p:txBody>
      </p:sp>
      <p:sp>
        <p:nvSpPr>
          <p:cNvPr id="6" name="TextBox 5">
            <a:extLst>
              <a:ext uri="{FF2B5EF4-FFF2-40B4-BE49-F238E27FC236}">
                <a16:creationId xmlns:a16="http://schemas.microsoft.com/office/drawing/2014/main" id="{910EF515-5664-4F48-BEAB-F52920DF3404}"/>
              </a:ext>
            </a:extLst>
          </p:cNvPr>
          <p:cNvSpPr txBox="1"/>
          <p:nvPr/>
        </p:nvSpPr>
        <p:spPr>
          <a:xfrm>
            <a:off x="345764" y="1776245"/>
            <a:ext cx="4982981"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Participants are asked to flip a coin and respond based on outcome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overall responses should provide analysts with the desired statistics</a:t>
            </a:r>
          </a:p>
        </p:txBody>
      </p:sp>
      <p:pic>
        <p:nvPicPr>
          <p:cNvPr id="11" name="Picture 10" descr="randomized response graph">
            <a:extLst>
              <a:ext uri="{FF2B5EF4-FFF2-40B4-BE49-F238E27FC236}">
                <a16:creationId xmlns:a16="http://schemas.microsoft.com/office/drawing/2014/main" id="{6A01455D-D4C1-A84C-A10C-0530A922A8EE}"/>
              </a:ext>
            </a:extLst>
          </p:cNvPr>
          <p:cNvPicPr>
            <a:picLocks noChangeAspect="1"/>
          </p:cNvPicPr>
          <p:nvPr/>
        </p:nvPicPr>
        <p:blipFill>
          <a:blip r:embed="rId2"/>
          <a:stretch>
            <a:fillRect/>
          </a:stretch>
        </p:blipFill>
        <p:spPr>
          <a:xfrm>
            <a:off x="5429671" y="1371579"/>
            <a:ext cx="6118305" cy="3124241"/>
          </a:xfrm>
          <a:prstGeom prst="rect">
            <a:avLst/>
          </a:prstGeom>
        </p:spPr>
      </p:pic>
      <p:sp>
        <p:nvSpPr>
          <p:cNvPr id="12" name="TextBox 11">
            <a:extLst>
              <a:ext uri="{FF2B5EF4-FFF2-40B4-BE49-F238E27FC236}">
                <a16:creationId xmlns:a16="http://schemas.microsoft.com/office/drawing/2014/main" id="{B04E2351-9B12-B549-A1C8-43676FD6225B}"/>
              </a:ext>
            </a:extLst>
          </p:cNvPr>
          <p:cNvSpPr txBox="1"/>
          <p:nvPr/>
        </p:nvSpPr>
        <p:spPr>
          <a:xfrm>
            <a:off x="7553182" y="1215157"/>
            <a:ext cx="1871282" cy="369332"/>
          </a:xfrm>
          <a:prstGeom prst="rect">
            <a:avLst/>
          </a:prstGeom>
          <a:noFill/>
        </p:spPr>
        <p:txBody>
          <a:bodyPr wrap="none" rtlCol="0">
            <a:spAutoFit/>
          </a:bodyPr>
          <a:lstStyle/>
          <a:p>
            <a:r>
              <a:rPr lang="en-US" dirty="0"/>
              <a:t>Answer truthfully </a:t>
            </a:r>
          </a:p>
        </p:txBody>
      </p:sp>
      <p:sp>
        <p:nvSpPr>
          <p:cNvPr id="15" name="TextBox 14">
            <a:extLst>
              <a:ext uri="{FF2B5EF4-FFF2-40B4-BE49-F238E27FC236}">
                <a16:creationId xmlns:a16="http://schemas.microsoft.com/office/drawing/2014/main" id="{FB873A27-79CF-C948-8B76-46C42CD7FE72}"/>
              </a:ext>
            </a:extLst>
          </p:cNvPr>
          <p:cNvSpPr txBox="1"/>
          <p:nvPr/>
        </p:nvSpPr>
        <p:spPr>
          <a:xfrm>
            <a:off x="7311642" y="3853007"/>
            <a:ext cx="2112822" cy="369332"/>
          </a:xfrm>
          <a:prstGeom prst="rect">
            <a:avLst/>
          </a:prstGeom>
          <a:noFill/>
        </p:spPr>
        <p:txBody>
          <a:bodyPr wrap="none" rtlCol="0">
            <a:spAutoFit/>
          </a:bodyPr>
          <a:lstStyle/>
          <a:p>
            <a:r>
              <a:rPr lang="en-US" dirty="0"/>
              <a:t>Answer untruthfully </a:t>
            </a:r>
          </a:p>
        </p:txBody>
      </p:sp>
      <p:sp>
        <p:nvSpPr>
          <p:cNvPr id="7" name="TextBox 6">
            <a:extLst>
              <a:ext uri="{FF2B5EF4-FFF2-40B4-BE49-F238E27FC236}">
                <a16:creationId xmlns:a16="http://schemas.microsoft.com/office/drawing/2014/main" id="{A95C1F41-9414-3744-A946-CF50EA34201A}"/>
              </a:ext>
            </a:extLst>
          </p:cNvPr>
          <p:cNvSpPr txBox="1"/>
          <p:nvPr/>
        </p:nvSpPr>
        <p:spPr>
          <a:xfrm>
            <a:off x="446690" y="4640462"/>
            <a:ext cx="1120221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We can approximate the actual fraction of users who have a sensitive attribute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9F554D-CE10-F343-9E9F-DBE8D8CEDB28}"/>
                  </a:ext>
                </a:extLst>
              </p:cNvPr>
              <p:cNvSpPr txBox="1"/>
              <p:nvPr/>
            </p:nvSpPr>
            <p:spPr>
              <a:xfrm>
                <a:off x="446690" y="5420909"/>
                <a:ext cx="6173293" cy="534826"/>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𝑌𝑒𝑠</m:t>
                            </m:r>
                            <m:r>
                              <a:rPr lang="en-US" sz="2400" b="0" i="1" smtClean="0">
                                <a:latin typeface="Cambria Math" panose="02040503050406030204" pitchFamily="18" charset="0"/>
                              </a:rPr>
                              <m:t> </m:t>
                            </m:r>
                            <m:r>
                              <a:rPr lang="en-US" sz="2400" b="0" i="1" smtClean="0">
                                <a:latin typeface="Cambria Math" panose="02040503050406030204" pitchFamily="18" charset="0"/>
                              </a:rPr>
                              <m:t>𝑎𝑛𝑠𝑤𝑒𝑟𝑠</m:t>
                            </m:r>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𝑦𝑒𝑠</m:t>
                        </m:r>
                      </m:num>
                      <m:den>
                        <m:r>
                          <a:rPr lang="en-US" sz="2400" b="0" i="1" smtClean="0">
                            <a:latin typeface="Cambria Math" panose="02040503050406030204" pitchFamily="18" charset="0"/>
                          </a:rPr>
                          <m:t>𝑝𝑎𝑟𝑡𝑖𝑐𝑖𝑝𝑎𝑛𝑡𝑠</m:t>
                        </m:r>
                      </m:den>
                    </m:f>
                    <m:r>
                      <a:rPr lang="en-US" sz="2400" b="0" i="1" smtClean="0">
                        <a:latin typeface="Cambria Math" panose="02040503050406030204" pitchFamily="18" charset="0"/>
                      </a:rPr>
                      <m:t> </m:t>
                    </m:r>
                  </m:oMath>
                </a14:m>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endParaRPr lang="en-US" sz="2400" dirty="0"/>
              </a:p>
            </p:txBody>
          </p:sp>
        </mc:Choice>
        <mc:Fallback xmlns="">
          <p:sp>
            <p:nvSpPr>
              <p:cNvPr id="13" name="TextBox 12">
                <a:extLst>
                  <a:ext uri="{FF2B5EF4-FFF2-40B4-BE49-F238E27FC236}">
                    <a16:creationId xmlns:a16="http://schemas.microsoft.com/office/drawing/2014/main" id="{3E9F554D-CE10-F343-9E9F-DBE8D8CEDB28}"/>
                  </a:ext>
                </a:extLst>
              </p:cNvPr>
              <p:cNvSpPr txBox="1">
                <a:spLocks noRot="1" noChangeAspect="1" noMove="1" noResize="1" noEditPoints="1" noAdjustHandles="1" noChangeArrowheads="1" noChangeShapeType="1" noTextEdit="1"/>
              </p:cNvSpPr>
              <p:nvPr/>
            </p:nvSpPr>
            <p:spPr>
              <a:xfrm>
                <a:off x="446690" y="5420909"/>
                <a:ext cx="6173293" cy="534826"/>
              </a:xfrm>
              <a:prstGeom prst="rect">
                <a:avLst/>
              </a:prstGeom>
              <a:blipFill>
                <a:blip r:embed="rId3"/>
                <a:stretch>
                  <a:fillRect l="-1643" t="-6977" r="-821"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D9BEFC-4881-2E48-877A-2EA414B392D8}"/>
                  </a:ext>
                </a:extLst>
              </p:cNvPr>
              <p:cNvSpPr txBox="1"/>
              <p:nvPr/>
            </p:nvSpPr>
            <p:spPr>
              <a:xfrm>
                <a:off x="345764" y="6121870"/>
                <a:ext cx="52902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𝑇𝑟𝑢𝑒</m:t>
                              </m:r>
                              <m:r>
                                <a:rPr lang="en-US" sz="2400" b="0" i="1" smtClean="0">
                                  <a:latin typeface="Cambria Math" panose="02040503050406030204" pitchFamily="18" charset="0"/>
                                </a:rPr>
                                <m:t> </m:t>
                              </m:r>
                              <m:r>
                                <a:rPr lang="en-US" sz="2400" b="0" i="1" smtClean="0">
                                  <a:latin typeface="Cambria Math" panose="02040503050406030204" pitchFamily="18" charset="0"/>
                                </a:rPr>
                                <m:t>𝑌𝑒𝑠</m:t>
                              </m:r>
                              <m:r>
                                <a:rPr lang="en-US" sz="2400" b="0" i="1" smtClean="0">
                                  <a:latin typeface="Cambria Math" panose="02040503050406030204" pitchFamily="18" charset="0"/>
                                </a:rPr>
                                <m:t> </m:t>
                              </m:r>
                              <m:r>
                                <a:rPr lang="en-US" sz="2400" b="0" i="1" smtClean="0">
                                  <a:latin typeface="Cambria Math" panose="02040503050406030204" pitchFamily="18" charset="0"/>
                                </a:rPr>
                                <m:t>𝑎𝑛𝑠𝑤𝑒𝑟𝑠</m:t>
                              </m:r>
                            </m:e>
                          </m:d>
                        </m:e>
                      </m:func>
                      <m:r>
                        <a:rPr lang="en-US" sz="2400" b="0" i="1" smtClean="0">
                          <a:latin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𝜋</m:t>
                      </m:r>
                    </m:oMath>
                  </m:oMathPara>
                </a14:m>
                <a:endParaRPr lang="en-US" sz="2400" dirty="0"/>
              </a:p>
            </p:txBody>
          </p:sp>
        </mc:Choice>
        <mc:Fallback xmlns="">
          <p:sp>
            <p:nvSpPr>
              <p:cNvPr id="17" name="TextBox 16">
                <a:extLst>
                  <a:ext uri="{FF2B5EF4-FFF2-40B4-BE49-F238E27FC236}">
                    <a16:creationId xmlns:a16="http://schemas.microsoft.com/office/drawing/2014/main" id="{31D9BEFC-4881-2E48-877A-2EA414B392D8}"/>
                  </a:ext>
                </a:extLst>
              </p:cNvPr>
              <p:cNvSpPr txBox="1">
                <a:spLocks noRot="1" noChangeAspect="1" noMove="1" noResize="1" noEditPoints="1" noAdjustHandles="1" noChangeArrowheads="1" noChangeShapeType="1" noTextEdit="1"/>
              </p:cNvSpPr>
              <p:nvPr/>
            </p:nvSpPr>
            <p:spPr>
              <a:xfrm>
                <a:off x="345764" y="6121870"/>
                <a:ext cx="5290259" cy="369332"/>
              </a:xfrm>
              <a:prstGeom prst="rect">
                <a:avLst/>
              </a:prstGeom>
              <a:blipFill>
                <a:blip r:embed="rId4"/>
                <a:stretch>
                  <a:fillRect t="-3333"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BBDC224-4F33-B249-AA6C-3444A4856CD3}"/>
                  </a:ext>
                </a:extLst>
              </p:cNvPr>
              <p:cNvSpPr txBox="1"/>
              <p:nvPr/>
            </p:nvSpPr>
            <p:spPr>
              <a:xfrm>
                <a:off x="7553182" y="5358299"/>
                <a:ext cx="38657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i="1" smtClean="0">
                          <a:latin typeface="Cambria Math" panose="02040503050406030204" pitchFamily="18" charset="0"/>
                          <a:ea typeface="Cambria Math" panose="02040503050406030204" pitchFamily="18" charset="0"/>
                        </a:rPr>
                        <m:t>𝜋</m:t>
                      </m:r>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𝑝</m:t>
                          </m:r>
                        </m:e>
                      </m:d>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𝜋</m:t>
                          </m:r>
                        </m:e>
                      </m:d>
                    </m:oMath>
                  </m:oMathPara>
                </a14:m>
                <a:endParaRPr lang="en-US" sz="2800" b="0" dirty="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0BBDC224-4F33-B249-AA6C-3444A4856CD3}"/>
                  </a:ext>
                </a:extLst>
              </p:cNvPr>
              <p:cNvSpPr txBox="1">
                <a:spLocks noRot="1" noChangeAspect="1" noMove="1" noResize="1" noEditPoints="1" noAdjustHandles="1" noChangeArrowheads="1" noChangeShapeType="1" noTextEdit="1"/>
              </p:cNvSpPr>
              <p:nvPr/>
            </p:nvSpPr>
            <p:spPr>
              <a:xfrm>
                <a:off x="7553182" y="5358299"/>
                <a:ext cx="3865739" cy="430887"/>
              </a:xfrm>
              <a:prstGeom prst="rect">
                <a:avLst/>
              </a:prstGeom>
              <a:blipFill>
                <a:blip r:embed="rId5"/>
                <a:stretch>
                  <a:fillRect l="-163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3D73567-363F-404A-B53B-6CED5D1E26DF}"/>
                  </a:ext>
                </a:extLst>
              </p:cNvPr>
              <p:cNvSpPr/>
              <p:nvPr/>
            </p:nvSpPr>
            <p:spPr>
              <a:xfrm>
                <a:off x="7553182" y="5718145"/>
                <a:ext cx="1802545" cy="772712"/>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ea typeface="Cambria Math" panose="02040503050406030204" pitchFamily="18" charset="0"/>
                      </a:rPr>
                      <m:t>𝜋</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λ</m:t>
                        </m:r>
                        <m:r>
                          <a:rPr lang="en-US" sz="280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r>
                          <a:rPr lang="en-US" sz="2800">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𝑝</m:t>
                        </m:r>
                        <m:r>
                          <a:rPr lang="en-US" sz="2800" i="1">
                            <a:latin typeface="Cambria Math" panose="02040503050406030204" pitchFamily="18" charset="0"/>
                            <a:ea typeface="Cambria Math" panose="02040503050406030204" pitchFamily="18" charset="0"/>
                          </a:rPr>
                          <m:t>−1</m:t>
                        </m:r>
                      </m:den>
                    </m:f>
                  </m:oMath>
                </a14:m>
                <a:r>
                  <a:rPr lang="en-US" sz="2800" dirty="0"/>
                  <a:t> </a:t>
                </a:r>
              </a:p>
            </p:txBody>
          </p:sp>
        </mc:Choice>
        <mc:Fallback xmlns="">
          <p:sp>
            <p:nvSpPr>
              <p:cNvPr id="14" name="Rectangle 13">
                <a:extLst>
                  <a:ext uri="{FF2B5EF4-FFF2-40B4-BE49-F238E27FC236}">
                    <a16:creationId xmlns:a16="http://schemas.microsoft.com/office/drawing/2014/main" id="{E3D73567-363F-404A-B53B-6CED5D1E26DF}"/>
                  </a:ext>
                </a:extLst>
              </p:cNvPr>
              <p:cNvSpPr>
                <a:spLocks noRot="1" noChangeAspect="1" noMove="1" noResize="1" noEditPoints="1" noAdjustHandles="1" noChangeArrowheads="1" noChangeShapeType="1" noTextEdit="1"/>
              </p:cNvSpPr>
              <p:nvPr/>
            </p:nvSpPr>
            <p:spPr>
              <a:xfrm>
                <a:off x="7553182" y="5718145"/>
                <a:ext cx="1802545" cy="772712"/>
              </a:xfrm>
              <a:prstGeom prst="rect">
                <a:avLst/>
              </a:prstGeom>
              <a:blipFill>
                <a:blip r:embed="rId6"/>
                <a:stretch>
                  <a:fillRect b="-64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1F54218-ECD5-40B3-9B38-179C82A047E5}" type="slidenum">
              <a:rPr lang="en-US" smtClean="0"/>
              <a:pPr/>
              <a:t>21</a:t>
            </a:fld>
            <a:endParaRPr lang="en-US"/>
          </a:p>
        </p:txBody>
      </p:sp>
    </p:spTree>
    <p:extLst>
      <p:ext uri="{BB962C8B-B14F-4D97-AF65-F5344CB8AC3E}">
        <p14:creationId xmlns:p14="http://schemas.microsoft.com/office/powerpoint/2010/main" val="3618698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7EF0-B4ED-894D-93A4-058FB968B0A3}"/>
              </a:ext>
            </a:extLst>
          </p:cNvPr>
          <p:cNvSpPr>
            <a:spLocks noGrp="1"/>
          </p:cNvSpPr>
          <p:nvPr>
            <p:ph type="title"/>
          </p:nvPr>
        </p:nvSpPr>
        <p:spPr/>
        <p:txBody>
          <a:bodyPr/>
          <a:lstStyle/>
          <a:p>
            <a:r>
              <a:rPr lang="zh-CN" altLang="zh-CN" dirty="0"/>
              <a:t>Notable </a:t>
            </a:r>
            <a:r>
              <a:rPr lang="en-US" altLang="zh-CN" dirty="0"/>
              <a:t>p</a:t>
            </a:r>
            <a:r>
              <a:rPr lang="zh-CN" altLang="zh-CN" dirty="0"/>
              <a:t>roperties of DP</a:t>
            </a:r>
            <a:endParaRPr lang="en-US" dirty="0"/>
          </a:p>
        </p:txBody>
      </p:sp>
      <p:sp>
        <p:nvSpPr>
          <p:cNvPr id="20483" name="Rectangle 3" descr="Large confetti"/>
          <p:cNvSpPr>
            <a:spLocks noGrp="1" noChangeArrowheads="1"/>
          </p:cNvSpPr>
          <p:nvPr>
            <p:ph idx="1"/>
          </p:nvPr>
        </p:nvSpPr>
        <p:spPr>
          <a:ln/>
        </p:spPr>
        <p:txBody>
          <a:bodyPr/>
          <a:lstStyle/>
          <a:p>
            <a:r>
              <a:rPr lang="zh-CN" altLang="zh-CN" b="0" dirty="0"/>
              <a:t>Adversary knows arbitrary auxiliary information</a:t>
            </a:r>
          </a:p>
          <a:p>
            <a:pPr lvl="1"/>
            <a:r>
              <a:rPr lang="zh-CN" altLang="zh-CN" b="0" dirty="0"/>
              <a:t>No linkage attacks</a:t>
            </a:r>
          </a:p>
          <a:p>
            <a:pPr lvl="1"/>
            <a:endParaRPr lang="zh-CN" altLang="zh-CN" b="0" dirty="0"/>
          </a:p>
          <a:p>
            <a:r>
              <a:rPr lang="zh-CN" altLang="zh-CN" b="0" dirty="0"/>
              <a:t>Oblivious to data distribution</a:t>
            </a:r>
          </a:p>
          <a:p>
            <a:endParaRPr lang="zh-CN" altLang="zh-CN" b="0" dirty="0"/>
          </a:p>
          <a:p>
            <a:r>
              <a:rPr lang="zh-CN" altLang="zh-CN" b="0" dirty="0"/>
              <a:t>Sanitizer need not know the adversary</a:t>
            </a:r>
            <a:r>
              <a:rPr lang="en-US" altLang="zh-CN" b="0" dirty="0"/>
              <a:t>’</a:t>
            </a:r>
            <a:r>
              <a:rPr lang="zh-CN" altLang="zh-CN" b="0" dirty="0"/>
              <a:t>s prior distribution on the DB</a:t>
            </a:r>
          </a:p>
          <a:p>
            <a:endParaRPr lang="zh-CN" altLang="zh-CN" b="0" dirty="0"/>
          </a:p>
        </p:txBody>
      </p:sp>
      <p:sp>
        <p:nvSpPr>
          <p:cNvPr id="3" name="Slide Number Placeholder 2">
            <a:extLst>
              <a:ext uri="{FF2B5EF4-FFF2-40B4-BE49-F238E27FC236}">
                <a16:creationId xmlns:a16="http://schemas.microsoft.com/office/drawing/2014/main" id="{62C37429-EDDC-5F41-AF1D-89565A169589}"/>
              </a:ext>
            </a:extLst>
          </p:cNvPr>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27952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A191-128B-2640-923B-BDD2262CF029}"/>
              </a:ext>
            </a:extLst>
          </p:cNvPr>
          <p:cNvSpPr>
            <a:spLocks noGrp="1"/>
          </p:cNvSpPr>
          <p:nvPr>
            <p:ph type="title"/>
          </p:nvPr>
        </p:nvSpPr>
        <p:spPr/>
        <p:txBody>
          <a:bodyPr/>
          <a:lstStyle/>
          <a:p>
            <a:r>
              <a:rPr lang="en-US" dirty="0"/>
              <a:t>Recap: Differential privacy</a:t>
            </a:r>
          </a:p>
        </p:txBody>
      </p:sp>
      <p:sp>
        <p:nvSpPr>
          <p:cNvPr id="3" name="Content Placeholder 2">
            <a:extLst>
              <a:ext uri="{FF2B5EF4-FFF2-40B4-BE49-F238E27FC236}">
                <a16:creationId xmlns:a16="http://schemas.microsoft.com/office/drawing/2014/main" id="{FA4E3E98-B837-EA41-9B99-5178D4B4FCB4}"/>
              </a:ext>
            </a:extLst>
          </p:cNvPr>
          <p:cNvSpPr>
            <a:spLocks noGrp="1"/>
          </p:cNvSpPr>
          <p:nvPr>
            <p:ph idx="1"/>
          </p:nvPr>
        </p:nvSpPr>
        <p:spPr>
          <a:xfrm>
            <a:off x="762000" y="1847850"/>
            <a:ext cx="10515600" cy="4351338"/>
          </a:xfrm>
        </p:spPr>
        <p:txBody>
          <a:bodyPr>
            <a:normAutofit lnSpcReduction="10000"/>
          </a:bodyPr>
          <a:lstStyle/>
          <a:p>
            <a:r>
              <a:rPr lang="en-US" dirty="0"/>
              <a:t>Promise: an individual will not be affected, adversely or otherwise, by allowing his/her data to be used in any study or analysis, no matter what other studies, datasets, or information sources, are available”</a:t>
            </a:r>
          </a:p>
          <a:p>
            <a:endParaRPr lang="en-US" dirty="0"/>
          </a:p>
          <a:p>
            <a:r>
              <a:rPr lang="en-US" dirty="0"/>
              <a:t>Idea: Privacy is about protecting against inferences using your data.</a:t>
            </a:r>
          </a:p>
          <a:p>
            <a:pPr lvl="1"/>
            <a:r>
              <a:rPr lang="en-US" sz="2800" dirty="0"/>
              <a:t> “</a:t>
            </a:r>
            <a:r>
              <a:rPr lang="en-US" sz="2800" i="1" dirty="0"/>
              <a:t>An analysis of a dataset D is private if the data analyst knows </a:t>
            </a:r>
            <a:r>
              <a:rPr lang="en-US" sz="2800" i="1" dirty="0">
                <a:solidFill>
                  <a:srgbClr val="FF0000"/>
                </a:solidFill>
              </a:rPr>
              <a:t>almost </a:t>
            </a:r>
            <a:r>
              <a:rPr lang="en-US" sz="2800" i="1" dirty="0"/>
              <a:t>no more about Alice after the analysis than she </a:t>
            </a:r>
            <a:r>
              <a:rPr lang="en-US" sz="2800" i="1" dirty="0">
                <a:solidFill>
                  <a:srgbClr val="FF0000"/>
                </a:solidFill>
              </a:rPr>
              <a:t>would have known, had she conducted the same analysis on an identical database with Alice’s data removed</a:t>
            </a:r>
            <a:r>
              <a:rPr lang="en-US" sz="2800" dirty="0"/>
              <a:t>.”</a:t>
            </a:r>
            <a:r>
              <a:rPr lang="en-US" sz="2800" dirty="0">
                <a:solidFill>
                  <a:srgbClr val="FF0000"/>
                </a:solidFill>
              </a:rPr>
              <a:t> </a:t>
            </a:r>
            <a:endParaRPr lang="en-US" sz="2800" i="1" dirty="0"/>
          </a:p>
          <a:p>
            <a:endParaRPr lang="en-US" dirty="0"/>
          </a:p>
          <a:p>
            <a:endParaRPr lang="en-US" dirty="0"/>
          </a:p>
        </p:txBody>
      </p:sp>
      <p:sp>
        <p:nvSpPr>
          <p:cNvPr id="4" name="Slide Number Placeholder 3">
            <a:extLst>
              <a:ext uri="{FF2B5EF4-FFF2-40B4-BE49-F238E27FC236}">
                <a16:creationId xmlns:a16="http://schemas.microsoft.com/office/drawing/2014/main" id="{9DC3AFE2-4BF6-2741-8C85-EB82BB2158B8}"/>
              </a:ext>
            </a:extLst>
          </p:cNvPr>
          <p:cNvSpPr>
            <a:spLocks noGrp="1"/>
          </p:cNvSpPr>
          <p:nvPr>
            <p:ph type="sldNum" sz="quarter" idx="12"/>
          </p:nvPr>
        </p:nvSpPr>
        <p:spPr/>
        <p:txBody>
          <a:bodyPr/>
          <a:lstStyle/>
          <a:p>
            <a:fld id="{3E5BF5F9-4D9A-9543-85E8-59158CD2B6EB}" type="slidenum">
              <a:rPr lang="en-US" smtClean="0"/>
              <a:t>23</a:t>
            </a:fld>
            <a:endParaRPr lang="en-US"/>
          </a:p>
        </p:txBody>
      </p:sp>
    </p:spTree>
    <p:extLst>
      <p:ext uri="{BB962C8B-B14F-4D97-AF65-F5344CB8AC3E}">
        <p14:creationId xmlns:p14="http://schemas.microsoft.com/office/powerpoint/2010/main" val="312775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7AA1-3883-9E42-B43B-DD13295286CF}"/>
              </a:ext>
            </a:extLst>
          </p:cNvPr>
          <p:cNvSpPr>
            <a:spLocks noGrp="1"/>
          </p:cNvSpPr>
          <p:nvPr>
            <p:ph type="title"/>
          </p:nvPr>
        </p:nvSpPr>
        <p:spPr>
          <a:xfrm>
            <a:off x="643328" y="0"/>
            <a:ext cx="10515600" cy="1325563"/>
          </a:xfrm>
        </p:spPr>
        <p:txBody>
          <a:bodyPr/>
          <a:lstStyle/>
          <a:p>
            <a:r>
              <a:rPr lang="en-US" dirty="0"/>
              <a:t>Differential privacy: Example</a:t>
            </a:r>
          </a:p>
        </p:txBody>
      </p:sp>
      <p:sp>
        <p:nvSpPr>
          <p:cNvPr id="4" name="Slide Number Placeholder 3">
            <a:extLst>
              <a:ext uri="{FF2B5EF4-FFF2-40B4-BE49-F238E27FC236}">
                <a16:creationId xmlns:a16="http://schemas.microsoft.com/office/drawing/2014/main" id="{0586819B-E7AE-A24C-942A-C5B1E34436A9}"/>
              </a:ext>
            </a:extLst>
          </p:cNvPr>
          <p:cNvSpPr>
            <a:spLocks noGrp="1"/>
          </p:cNvSpPr>
          <p:nvPr>
            <p:ph type="sldNum" sz="quarter" idx="12"/>
          </p:nvPr>
        </p:nvSpPr>
        <p:spPr/>
        <p:txBody>
          <a:bodyPr/>
          <a:lstStyle/>
          <a:p>
            <a:fld id="{3E5BF5F9-4D9A-9543-85E8-59158CD2B6EB}" type="slidenum">
              <a:rPr lang="en-US" smtClean="0"/>
              <a:t>24</a:t>
            </a:fld>
            <a:endParaRPr lang="en-US"/>
          </a:p>
        </p:txBody>
      </p:sp>
      <p:pic>
        <p:nvPicPr>
          <p:cNvPr id="6" name="Picture 5" descr="DP example">
            <a:extLst>
              <a:ext uri="{FF2B5EF4-FFF2-40B4-BE49-F238E27FC236}">
                <a16:creationId xmlns:a16="http://schemas.microsoft.com/office/drawing/2014/main" id="{B34D51FB-F9E7-A043-918E-EA356AC2061B}"/>
              </a:ext>
            </a:extLst>
          </p:cNvPr>
          <p:cNvPicPr>
            <a:picLocks noChangeAspect="1"/>
          </p:cNvPicPr>
          <p:nvPr/>
        </p:nvPicPr>
        <p:blipFill>
          <a:blip r:embed="rId2"/>
          <a:stretch>
            <a:fillRect/>
          </a:stretch>
        </p:blipFill>
        <p:spPr>
          <a:xfrm>
            <a:off x="1048063" y="1048589"/>
            <a:ext cx="9070116" cy="5672886"/>
          </a:xfrm>
          <a:prstGeom prst="rect">
            <a:avLst/>
          </a:prstGeom>
        </p:spPr>
      </p:pic>
      <p:sp>
        <p:nvSpPr>
          <p:cNvPr id="8" name="Rectangle 7" descr="&quot;&quot;">
            <a:extLst>
              <a:ext uri="{FF2B5EF4-FFF2-40B4-BE49-F238E27FC236}">
                <a16:creationId xmlns:a16="http://schemas.microsoft.com/office/drawing/2014/main" id="{254106DE-9F34-2442-A541-7147DB5CD415}"/>
              </a:ext>
            </a:extLst>
          </p:cNvPr>
          <p:cNvSpPr/>
          <p:nvPr/>
        </p:nvSpPr>
        <p:spPr>
          <a:xfrm>
            <a:off x="1048063" y="3627778"/>
            <a:ext cx="9122673" cy="3093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441840-B647-884D-8E9B-6DA81EFE69C8}"/>
              </a:ext>
            </a:extLst>
          </p:cNvPr>
          <p:cNvSpPr/>
          <p:nvPr/>
        </p:nvSpPr>
        <p:spPr>
          <a:xfrm>
            <a:off x="2582054" y="2131474"/>
            <a:ext cx="8075951" cy="3046988"/>
          </a:xfrm>
          <a:prstGeom prst="rect">
            <a:avLst/>
          </a:prstGeom>
        </p:spPr>
        <p:txBody>
          <a:bodyPr wrap="square">
            <a:spAutoFit/>
          </a:bodyPr>
          <a:lstStyle/>
          <a:p>
            <a:pPr marL="685800" indent="-685800">
              <a:buFont typeface="Arial" panose="020B0604020202020204" pitchFamily="34" charset="0"/>
              <a:buChar char="•"/>
            </a:pPr>
            <a:r>
              <a:rPr lang="en-US" sz="4800" b="1" dirty="0">
                <a:solidFill>
                  <a:srgbClr val="FF0000"/>
                </a:solidFill>
                <a:latin typeface="Arial" panose="020B0604020202020204" pitchFamily="34" charset="0"/>
                <a:cs typeface="Arial" panose="020B0604020202020204" pitchFamily="34" charset="0"/>
              </a:rPr>
              <a:t>Is DP just a theory?</a:t>
            </a:r>
          </a:p>
          <a:p>
            <a:pPr marL="685800" indent="-685800">
              <a:buFont typeface="Arial" panose="020B0604020202020204" pitchFamily="34" charset="0"/>
              <a:buChar char="•"/>
            </a:pPr>
            <a:endParaRPr lang="en-US" sz="4800" b="1" dirty="0">
              <a:solidFill>
                <a:srgbClr val="FF0000"/>
              </a:solidFill>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en-US" sz="4800" b="1" dirty="0">
                <a:solidFill>
                  <a:srgbClr val="FF0000"/>
                </a:solidFill>
                <a:latin typeface="Arial" panose="020B0604020202020204" pitchFamily="34" charset="0"/>
                <a:cs typeface="Arial" panose="020B0604020202020204" pitchFamily="34" charset="0"/>
              </a:rPr>
              <a:t>Is anyone using DP?</a:t>
            </a:r>
          </a:p>
          <a:p>
            <a:pPr marL="685800" indent="-685800">
              <a:buFont typeface="Arial" panose="020B0604020202020204" pitchFamily="34" charset="0"/>
              <a:buChar char="•"/>
            </a:pPr>
            <a:endParaRPr lang="en-US" sz="4800" b="1"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385BEC4-4E21-AC45-8975-95A0746D563E}"/>
              </a:ext>
            </a:extLst>
          </p:cNvPr>
          <p:cNvSpPr>
            <a:spLocks noGrp="1"/>
          </p:cNvSpPr>
          <p:nvPr>
            <p:ph type="sldNum" sz="quarter" idx="12"/>
          </p:nvPr>
        </p:nvSpPr>
        <p:spPr/>
        <p:txBody>
          <a:bodyPr/>
          <a:lstStyle/>
          <a:p>
            <a:fld id="{3E5BF5F9-4D9A-9543-85E8-59158CD2B6EB}" type="slidenum">
              <a:rPr lang="en-US" smtClean="0"/>
              <a:t>25</a:t>
            </a:fld>
            <a:endParaRPr lang="en-US"/>
          </a:p>
        </p:txBody>
      </p:sp>
    </p:spTree>
    <p:extLst>
      <p:ext uri="{BB962C8B-B14F-4D97-AF65-F5344CB8AC3E}">
        <p14:creationId xmlns:p14="http://schemas.microsoft.com/office/powerpoint/2010/main" val="2529386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E2F96-0F5F-BD42-B75A-4EBA1930BCCF}"/>
              </a:ext>
            </a:extLst>
          </p:cNvPr>
          <p:cNvSpPr>
            <a:spLocks noGrp="1"/>
          </p:cNvSpPr>
          <p:nvPr>
            <p:ph type="title"/>
          </p:nvPr>
        </p:nvSpPr>
        <p:spPr>
          <a:xfrm>
            <a:off x="598358" y="0"/>
            <a:ext cx="10515600" cy="1325563"/>
          </a:xfrm>
        </p:spPr>
        <p:txBody>
          <a:bodyPr/>
          <a:lstStyle/>
          <a:p>
            <a:r>
              <a:rPr lang="en-US" dirty="0"/>
              <a:t>U.S. Census Bureau (2008 AD)</a:t>
            </a:r>
          </a:p>
        </p:txBody>
      </p:sp>
      <p:pic>
        <p:nvPicPr>
          <p:cNvPr id="6" name="Picture 5" descr="US concensus map"/>
          <p:cNvPicPr>
            <a:picLocks noChangeAspect="1"/>
          </p:cNvPicPr>
          <p:nvPr/>
        </p:nvPicPr>
        <p:blipFill>
          <a:blip r:embed="rId3"/>
          <a:stretch>
            <a:fillRect/>
          </a:stretch>
        </p:blipFill>
        <p:spPr>
          <a:xfrm>
            <a:off x="598358" y="1646750"/>
            <a:ext cx="10121463" cy="5044900"/>
          </a:xfrm>
          <a:prstGeom prst="rect">
            <a:avLst/>
          </a:prstGeom>
        </p:spPr>
      </p:pic>
      <p:sp>
        <p:nvSpPr>
          <p:cNvPr id="4" name="Rectangle 3"/>
          <p:cNvSpPr/>
          <p:nvPr/>
        </p:nvSpPr>
        <p:spPr>
          <a:xfrm>
            <a:off x="374754" y="1156286"/>
            <a:ext cx="4530091" cy="338554"/>
          </a:xfrm>
          <a:prstGeom prst="rect">
            <a:avLst/>
          </a:prstGeom>
        </p:spPr>
        <p:txBody>
          <a:bodyPr wrap="square">
            <a:spAutoFit/>
          </a:bodyPr>
          <a:lstStyle/>
          <a:p>
            <a:pPr lvl="0"/>
            <a:r>
              <a:rPr lang="en-US" sz="1600" dirty="0">
                <a:solidFill>
                  <a:prstClr val="black"/>
                </a:solidFill>
                <a:hlinkClick r:id="rId4"/>
              </a:rPr>
              <a:t>http://onthemap.ces.census.gov</a:t>
            </a:r>
            <a:r>
              <a:rPr lang="en-US" sz="1600" dirty="0">
                <a:solidFill>
                  <a:prstClr val="black"/>
                </a:solidFill>
              </a:rPr>
              <a:t> </a:t>
            </a:r>
          </a:p>
        </p:txBody>
      </p:sp>
      <p:sp>
        <p:nvSpPr>
          <p:cNvPr id="7" name="Slide Number Placeholder 6">
            <a:extLst>
              <a:ext uri="{FF2B5EF4-FFF2-40B4-BE49-F238E27FC236}">
                <a16:creationId xmlns:a16="http://schemas.microsoft.com/office/drawing/2014/main" id="{01B4276C-ED9C-7848-B5FE-4C3121E1F09E}"/>
              </a:ext>
            </a:extLst>
          </p:cNvPr>
          <p:cNvSpPr>
            <a:spLocks noGrp="1"/>
          </p:cNvSpPr>
          <p:nvPr>
            <p:ph type="sldNum" sz="quarter" idx="12"/>
          </p:nvPr>
        </p:nvSpPr>
        <p:spPr/>
        <p:txBody>
          <a:bodyPr/>
          <a:lstStyle/>
          <a:p>
            <a:fld id="{3E5BF5F9-4D9A-9543-85E8-59158CD2B6EB}" type="slidenum">
              <a:rPr lang="en-US" smtClean="0"/>
              <a:t>26</a:t>
            </a:fld>
            <a:endParaRPr lang="en-US"/>
          </a:p>
        </p:txBody>
      </p:sp>
    </p:spTree>
    <p:extLst>
      <p:ext uri="{BB962C8B-B14F-4D97-AF65-F5344CB8AC3E}">
        <p14:creationId xmlns:p14="http://schemas.microsoft.com/office/powerpoint/2010/main" val="183471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2045E-AAFF-3D43-8960-40A9C9C6C28D}"/>
              </a:ext>
            </a:extLst>
          </p:cNvPr>
          <p:cNvSpPr>
            <a:spLocks noGrp="1"/>
          </p:cNvSpPr>
          <p:nvPr>
            <p:ph type="title"/>
          </p:nvPr>
        </p:nvSpPr>
        <p:spPr>
          <a:xfrm>
            <a:off x="762000" y="110292"/>
            <a:ext cx="10515600" cy="1325563"/>
          </a:xfrm>
        </p:spPr>
        <p:txBody>
          <a:bodyPr/>
          <a:lstStyle/>
          <a:p>
            <a:r>
              <a:rPr lang="en-US" dirty="0"/>
              <a:t>Google (2014)</a:t>
            </a:r>
          </a:p>
        </p:txBody>
      </p:sp>
      <p:pic>
        <p:nvPicPr>
          <p:cNvPr id="6" name="Picture 5" descr="Google's use of DP"/>
          <p:cNvPicPr>
            <a:picLocks noChangeAspect="1"/>
          </p:cNvPicPr>
          <p:nvPr/>
        </p:nvPicPr>
        <p:blipFill rotWithShape="1">
          <a:blip r:embed="rId3"/>
          <a:srcRect l="21296" t="9724" r="16111" b="6818"/>
          <a:stretch/>
        </p:blipFill>
        <p:spPr>
          <a:xfrm>
            <a:off x="2513351" y="998008"/>
            <a:ext cx="7631291" cy="5723467"/>
          </a:xfrm>
          <a:prstGeom prst="rect">
            <a:avLst/>
          </a:prstGeom>
        </p:spPr>
      </p:pic>
      <p:sp>
        <p:nvSpPr>
          <p:cNvPr id="7" name="Rounded Rectangle 6" descr="highlight"/>
          <p:cNvSpPr/>
          <p:nvPr/>
        </p:nvSpPr>
        <p:spPr>
          <a:xfrm>
            <a:off x="3057993" y="5396459"/>
            <a:ext cx="1124263" cy="329784"/>
          </a:xfrm>
          <a:prstGeom prst="roundRect">
            <a:avLst/>
          </a:prstGeom>
          <a:solidFill>
            <a:schemeClr val="accent1">
              <a:lumMod val="40000"/>
              <a:lumOff val="60000"/>
              <a:alpha val="40000"/>
            </a:schemeClr>
          </a:solidFill>
          <a:ln w="57150">
            <a:solidFill>
              <a:srgbClr val="FF000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kern="0">
              <a:solidFill>
                <a:sysClr val="windowText" lastClr="000000"/>
              </a:solidFill>
            </a:endParaRPr>
          </a:p>
        </p:txBody>
      </p:sp>
      <p:sp>
        <p:nvSpPr>
          <p:cNvPr id="4" name="Slide Number Placeholder 3">
            <a:extLst>
              <a:ext uri="{FF2B5EF4-FFF2-40B4-BE49-F238E27FC236}">
                <a16:creationId xmlns:a16="http://schemas.microsoft.com/office/drawing/2014/main" id="{055F9CAB-2D47-914E-854D-3081097DA12A}"/>
              </a:ext>
            </a:extLst>
          </p:cNvPr>
          <p:cNvSpPr>
            <a:spLocks noGrp="1"/>
          </p:cNvSpPr>
          <p:nvPr>
            <p:ph type="sldNum" sz="quarter" idx="12"/>
          </p:nvPr>
        </p:nvSpPr>
        <p:spPr/>
        <p:txBody>
          <a:bodyPr/>
          <a:lstStyle/>
          <a:p>
            <a:fld id="{3E5BF5F9-4D9A-9543-85E8-59158CD2B6EB}" type="slidenum">
              <a:rPr lang="en-US" smtClean="0"/>
              <a:t>27</a:t>
            </a:fld>
            <a:endParaRPr lang="en-US"/>
          </a:p>
        </p:txBody>
      </p:sp>
    </p:spTree>
    <p:extLst>
      <p:ext uri="{BB962C8B-B14F-4D97-AF65-F5344CB8AC3E}">
        <p14:creationId xmlns:p14="http://schemas.microsoft.com/office/powerpoint/2010/main" val="3685616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7ADD-5D9B-AF43-B33E-9296AA114A79}"/>
              </a:ext>
            </a:extLst>
          </p:cNvPr>
          <p:cNvSpPr>
            <a:spLocks noGrp="1"/>
          </p:cNvSpPr>
          <p:nvPr>
            <p:ph type="title"/>
          </p:nvPr>
        </p:nvSpPr>
        <p:spPr>
          <a:xfrm>
            <a:off x="251412" y="205988"/>
            <a:ext cx="10515600" cy="1023408"/>
          </a:xfrm>
        </p:spPr>
        <p:txBody>
          <a:bodyPr/>
          <a:lstStyle/>
          <a:p>
            <a:r>
              <a:rPr lang="en-US" dirty="0"/>
              <a:t>Covid-19 mobility data</a:t>
            </a:r>
          </a:p>
        </p:txBody>
      </p:sp>
      <p:sp>
        <p:nvSpPr>
          <p:cNvPr id="4" name="Slide Number Placeholder 3">
            <a:extLst>
              <a:ext uri="{FF2B5EF4-FFF2-40B4-BE49-F238E27FC236}">
                <a16:creationId xmlns:a16="http://schemas.microsoft.com/office/drawing/2014/main" id="{6997BF3F-B94B-5F4D-9166-7285B184E111}"/>
              </a:ext>
            </a:extLst>
          </p:cNvPr>
          <p:cNvSpPr>
            <a:spLocks noGrp="1"/>
          </p:cNvSpPr>
          <p:nvPr>
            <p:ph type="sldNum" sz="quarter" idx="12"/>
          </p:nvPr>
        </p:nvSpPr>
        <p:spPr/>
        <p:txBody>
          <a:bodyPr/>
          <a:lstStyle/>
          <a:p>
            <a:fld id="{3E5BF5F9-4D9A-9543-85E8-59158CD2B6EB}" type="slidenum">
              <a:rPr lang="en-US" smtClean="0"/>
              <a:t>28</a:t>
            </a:fld>
            <a:endParaRPr lang="en-US"/>
          </a:p>
        </p:txBody>
      </p:sp>
      <p:pic>
        <p:nvPicPr>
          <p:cNvPr id="8" name="Picture 7">
            <a:extLst>
              <a:ext uri="{FF2B5EF4-FFF2-40B4-BE49-F238E27FC236}">
                <a16:creationId xmlns:a16="http://schemas.microsoft.com/office/drawing/2014/main" id="{B638C347-73EF-3448-9BD7-4C4777FF7998}"/>
              </a:ext>
            </a:extLst>
          </p:cNvPr>
          <p:cNvPicPr>
            <a:picLocks noChangeAspect="1"/>
          </p:cNvPicPr>
          <p:nvPr/>
        </p:nvPicPr>
        <p:blipFill>
          <a:blip r:embed="rId2"/>
          <a:stretch>
            <a:fillRect/>
          </a:stretch>
        </p:blipFill>
        <p:spPr>
          <a:xfrm>
            <a:off x="646758" y="976467"/>
            <a:ext cx="5373042" cy="5628604"/>
          </a:xfrm>
          <a:prstGeom prst="rect">
            <a:avLst/>
          </a:prstGeom>
        </p:spPr>
      </p:pic>
      <p:sp>
        <p:nvSpPr>
          <p:cNvPr id="9" name="Rectangle 8">
            <a:extLst>
              <a:ext uri="{FF2B5EF4-FFF2-40B4-BE49-F238E27FC236}">
                <a16:creationId xmlns:a16="http://schemas.microsoft.com/office/drawing/2014/main" id="{7AAF993E-12C2-FB4A-B4D1-B6550E59F67A}"/>
              </a:ext>
            </a:extLst>
          </p:cNvPr>
          <p:cNvSpPr/>
          <p:nvPr/>
        </p:nvSpPr>
        <p:spPr>
          <a:xfrm>
            <a:off x="6534313" y="4845428"/>
            <a:ext cx="4300793" cy="369332"/>
          </a:xfrm>
          <a:prstGeom prst="rect">
            <a:avLst/>
          </a:prstGeom>
        </p:spPr>
        <p:txBody>
          <a:bodyPr wrap="none">
            <a:spAutoFit/>
          </a:bodyPr>
          <a:lstStyle/>
          <a:p>
            <a:r>
              <a:rPr lang="en-US" dirty="0"/>
              <a:t>https://</a:t>
            </a:r>
            <a:r>
              <a:rPr lang="en-US" dirty="0" err="1"/>
              <a:t>www.google.com</a:t>
            </a:r>
            <a:r>
              <a:rPr lang="en-US" dirty="0"/>
              <a:t>/covid19/mobility/</a:t>
            </a:r>
          </a:p>
        </p:txBody>
      </p:sp>
      <p:pic>
        <p:nvPicPr>
          <p:cNvPr id="11" name="Picture 10">
            <a:extLst>
              <a:ext uri="{FF2B5EF4-FFF2-40B4-BE49-F238E27FC236}">
                <a16:creationId xmlns:a16="http://schemas.microsoft.com/office/drawing/2014/main" id="{0AC69C5B-355C-A443-B678-EF3C92C8B415}"/>
              </a:ext>
            </a:extLst>
          </p:cNvPr>
          <p:cNvPicPr>
            <a:picLocks noChangeAspect="1"/>
          </p:cNvPicPr>
          <p:nvPr/>
        </p:nvPicPr>
        <p:blipFill>
          <a:blip r:embed="rId3"/>
          <a:stretch>
            <a:fillRect/>
          </a:stretch>
        </p:blipFill>
        <p:spPr>
          <a:xfrm>
            <a:off x="6435059" y="976467"/>
            <a:ext cx="4727299" cy="3013653"/>
          </a:xfrm>
          <a:prstGeom prst="rect">
            <a:avLst/>
          </a:prstGeom>
        </p:spPr>
      </p:pic>
      <p:sp>
        <p:nvSpPr>
          <p:cNvPr id="12" name="Rectangle 11">
            <a:extLst>
              <a:ext uri="{FF2B5EF4-FFF2-40B4-BE49-F238E27FC236}">
                <a16:creationId xmlns:a16="http://schemas.microsoft.com/office/drawing/2014/main" id="{E05CA3B1-CD52-4B43-92A3-00A7A326D8E9}"/>
              </a:ext>
            </a:extLst>
          </p:cNvPr>
          <p:cNvSpPr/>
          <p:nvPr/>
        </p:nvSpPr>
        <p:spPr>
          <a:xfrm>
            <a:off x="6415146" y="5801268"/>
            <a:ext cx="4539128" cy="369332"/>
          </a:xfrm>
          <a:prstGeom prst="rect">
            <a:avLst/>
          </a:prstGeom>
        </p:spPr>
        <p:txBody>
          <a:bodyPr wrap="none">
            <a:spAutoFit/>
          </a:bodyPr>
          <a:lstStyle/>
          <a:p>
            <a:r>
              <a:rPr lang="en-US" dirty="0"/>
              <a:t>https://</a:t>
            </a:r>
            <a:r>
              <a:rPr lang="en-US" dirty="0" err="1"/>
              <a:t>github.com</a:t>
            </a:r>
            <a:r>
              <a:rPr lang="en-US" dirty="0"/>
              <a:t>/google/differential-privacy</a:t>
            </a:r>
          </a:p>
        </p:txBody>
      </p:sp>
    </p:spTree>
    <p:extLst>
      <p:ext uri="{BB962C8B-B14F-4D97-AF65-F5344CB8AC3E}">
        <p14:creationId xmlns:p14="http://schemas.microsoft.com/office/powerpoint/2010/main" val="2974567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D6574B-E289-7942-83D4-E50662FC960D}"/>
              </a:ext>
            </a:extLst>
          </p:cNvPr>
          <p:cNvSpPr>
            <a:spLocks noGrp="1"/>
          </p:cNvSpPr>
          <p:nvPr>
            <p:ph type="title"/>
          </p:nvPr>
        </p:nvSpPr>
        <p:spPr>
          <a:xfrm>
            <a:off x="435101" y="80680"/>
            <a:ext cx="10515600" cy="1325563"/>
          </a:xfrm>
        </p:spPr>
        <p:txBody>
          <a:bodyPr/>
          <a:lstStyle/>
          <a:p>
            <a:r>
              <a:rPr lang="en-US" dirty="0"/>
              <a:t>Apple (2016)</a:t>
            </a:r>
          </a:p>
        </p:txBody>
      </p:sp>
      <p:pic>
        <p:nvPicPr>
          <p:cNvPr id="4" name="Picture 3" descr="Apple using DP"/>
          <p:cNvPicPr>
            <a:picLocks noChangeAspect="1"/>
          </p:cNvPicPr>
          <p:nvPr/>
        </p:nvPicPr>
        <p:blipFill>
          <a:blip r:embed="rId3"/>
          <a:stretch>
            <a:fillRect/>
          </a:stretch>
        </p:blipFill>
        <p:spPr>
          <a:xfrm>
            <a:off x="3368687" y="1466587"/>
            <a:ext cx="8284836" cy="4660220"/>
          </a:xfrm>
          <a:prstGeom prst="rect">
            <a:avLst/>
          </a:prstGeom>
        </p:spPr>
      </p:pic>
      <p:pic>
        <p:nvPicPr>
          <p:cNvPr id="5" name="Picture 4" descr="Apple using DP"/>
          <p:cNvPicPr>
            <a:picLocks noChangeAspect="1"/>
          </p:cNvPicPr>
          <p:nvPr/>
        </p:nvPicPr>
        <p:blipFill>
          <a:blip r:embed="rId4"/>
          <a:stretch>
            <a:fillRect/>
          </a:stretch>
        </p:blipFill>
        <p:spPr>
          <a:xfrm>
            <a:off x="307621" y="2745509"/>
            <a:ext cx="5385280" cy="2299135"/>
          </a:xfrm>
          <a:prstGeom prst="rect">
            <a:avLst/>
          </a:prstGeom>
        </p:spPr>
      </p:pic>
      <p:sp>
        <p:nvSpPr>
          <p:cNvPr id="7" name="Slide Number Placeholder 6">
            <a:extLst>
              <a:ext uri="{FF2B5EF4-FFF2-40B4-BE49-F238E27FC236}">
                <a16:creationId xmlns:a16="http://schemas.microsoft.com/office/drawing/2014/main" id="{0E9DA6B6-5DDE-914A-A622-CF2E83969F42}"/>
              </a:ext>
            </a:extLst>
          </p:cNvPr>
          <p:cNvSpPr>
            <a:spLocks noGrp="1"/>
          </p:cNvSpPr>
          <p:nvPr>
            <p:ph type="sldNum" sz="quarter" idx="12"/>
          </p:nvPr>
        </p:nvSpPr>
        <p:spPr/>
        <p:txBody>
          <a:bodyPr/>
          <a:lstStyle/>
          <a:p>
            <a:fld id="{3E5BF5F9-4D9A-9543-85E8-59158CD2B6EB}" type="slidenum">
              <a:rPr lang="en-US" smtClean="0"/>
              <a:t>29</a:t>
            </a:fld>
            <a:endParaRPr lang="en-US"/>
          </a:p>
        </p:txBody>
      </p:sp>
    </p:spTree>
    <p:extLst>
      <p:ext uri="{BB962C8B-B14F-4D97-AF65-F5344CB8AC3E}">
        <p14:creationId xmlns:p14="http://schemas.microsoft.com/office/powerpoint/2010/main" val="96656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688823-D6C6-604D-8DA8-81700B19237D}"/>
              </a:ext>
            </a:extLst>
          </p:cNvPr>
          <p:cNvSpPr>
            <a:spLocks noGrp="1"/>
          </p:cNvSpPr>
          <p:nvPr>
            <p:ph type="title"/>
          </p:nvPr>
        </p:nvSpPr>
        <p:spPr>
          <a:xfrm>
            <a:off x="435429" y="365125"/>
            <a:ext cx="11549742" cy="1325563"/>
          </a:xfrm>
        </p:spPr>
        <p:txBody>
          <a:bodyPr>
            <a:normAutofit/>
          </a:bodyPr>
          <a:lstStyle/>
          <a:p>
            <a:r>
              <a:rPr lang="en-US" dirty="0">
                <a:latin typeface="Arial" charset="0"/>
                <a:ea typeface="Arial" charset="0"/>
                <a:cs typeface="Arial" charset="0"/>
              </a:rPr>
              <a:t>Background: Privacy-preserving analytics </a:t>
            </a:r>
            <a:endParaRPr lang="en-US" dirty="0"/>
          </a:p>
        </p:txBody>
      </p:sp>
      <p:sp>
        <p:nvSpPr>
          <p:cNvPr id="3" name="Magnetic Disk 2" descr="database"/>
          <p:cNvSpPr/>
          <p:nvPr/>
        </p:nvSpPr>
        <p:spPr>
          <a:xfrm>
            <a:off x="1211281" y="1478911"/>
            <a:ext cx="2837793" cy="2337659"/>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39688" y="2333535"/>
            <a:ext cx="2196514" cy="1200329"/>
          </a:xfrm>
          <a:prstGeom prst="rect">
            <a:avLst/>
          </a:prstGeom>
          <a:noFill/>
        </p:spPr>
        <p:txBody>
          <a:bodyPr wrap="square" rtlCol="0">
            <a:spAutoFit/>
          </a:bodyPr>
          <a:lstStyle/>
          <a:p>
            <a:r>
              <a:rPr lang="en-US" sz="2400" b="1" dirty="0">
                <a:latin typeface="Arial" charset="0"/>
                <a:ea typeface="Arial" charset="0"/>
                <a:cs typeface="Arial" charset="0"/>
              </a:rPr>
              <a:t>Database with </a:t>
            </a:r>
            <a:r>
              <a:rPr lang="en-US" sz="2400" b="1">
                <a:latin typeface="Arial" charset="0"/>
                <a:ea typeface="Arial" charset="0"/>
                <a:cs typeface="Arial" charset="0"/>
              </a:rPr>
              <a:t>sensitive information</a:t>
            </a:r>
            <a:endParaRPr lang="en-US" sz="2400" b="1" dirty="0">
              <a:latin typeface="Arial" charset="0"/>
              <a:ea typeface="Arial" charset="0"/>
              <a:cs typeface="Arial" charset="0"/>
            </a:endParaRPr>
          </a:p>
        </p:txBody>
      </p:sp>
      <p:pic>
        <p:nvPicPr>
          <p:cNvPr id="35842" name="Picture 2" descr="Data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476" y="1799127"/>
            <a:ext cx="2538248" cy="202335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descr="arrow"/>
          <p:cNvCxnSpPr/>
          <p:nvPr/>
        </p:nvCxnSpPr>
        <p:spPr>
          <a:xfrm>
            <a:off x="4303986" y="2254469"/>
            <a:ext cx="27274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descr="arrow"/>
          <p:cNvCxnSpPr/>
          <p:nvPr/>
        </p:nvCxnSpPr>
        <p:spPr>
          <a:xfrm flipH="1">
            <a:off x="4382814" y="2933700"/>
            <a:ext cx="272743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8"/>
          <p:cNvSpPr txBox="1">
            <a:spLocks noChangeArrowheads="1"/>
          </p:cNvSpPr>
          <p:nvPr/>
        </p:nvSpPr>
        <p:spPr>
          <a:xfrm>
            <a:off x="869731" y="4024312"/>
            <a:ext cx="7422931" cy="2514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buFontTx/>
              <a:buNone/>
            </a:pPr>
            <a:r>
              <a:rPr lang="en-US" altLang="en-US" sz="2600" b="1" dirty="0">
                <a:latin typeface="Arial" charset="0"/>
                <a:ea typeface="Arial" charset="0"/>
                <a:cs typeface="Arial" charset="0"/>
              </a:rPr>
              <a:t>Two conflicting goals</a:t>
            </a:r>
          </a:p>
          <a:p>
            <a:pPr>
              <a:lnSpc>
                <a:spcPct val="120000"/>
              </a:lnSpc>
            </a:pPr>
            <a:r>
              <a:rPr lang="en-US" altLang="en-US" sz="2600" b="1" dirty="0">
                <a:solidFill>
                  <a:srgbClr val="CC0000"/>
                </a:solidFill>
                <a:latin typeface="Arial" charset="0"/>
                <a:ea typeface="Arial" charset="0"/>
                <a:cs typeface="Arial" charset="0"/>
              </a:rPr>
              <a:t>Utility</a:t>
            </a:r>
            <a:r>
              <a:rPr lang="en-US" altLang="en-US" sz="2600" dirty="0">
                <a:latin typeface="Arial" charset="0"/>
                <a:ea typeface="Arial" charset="0"/>
                <a:cs typeface="Arial" charset="0"/>
              </a:rPr>
              <a:t>: Users can extract “useful” statistics</a:t>
            </a:r>
          </a:p>
          <a:p>
            <a:pPr>
              <a:lnSpc>
                <a:spcPct val="120000"/>
              </a:lnSpc>
            </a:pPr>
            <a:r>
              <a:rPr lang="en-US" altLang="en-US" sz="2600" b="1" dirty="0">
                <a:solidFill>
                  <a:srgbClr val="CC0000"/>
                </a:solidFill>
                <a:latin typeface="Arial" charset="0"/>
                <a:ea typeface="Arial" charset="0"/>
                <a:cs typeface="Arial" charset="0"/>
              </a:rPr>
              <a:t>Privacy</a:t>
            </a:r>
            <a:r>
              <a:rPr lang="en-US" altLang="en-US" sz="2600" dirty="0">
                <a:latin typeface="Arial" charset="0"/>
                <a:ea typeface="Arial" charset="0"/>
                <a:cs typeface="Arial" charset="0"/>
              </a:rPr>
              <a:t>: Individual information stays hidden</a:t>
            </a:r>
          </a:p>
          <a:p>
            <a:pPr>
              <a:lnSpc>
                <a:spcPct val="120000"/>
              </a:lnSpc>
            </a:pPr>
            <a:r>
              <a:rPr lang="en-US" altLang="en-US" sz="2600" dirty="0">
                <a:latin typeface="Arial" charset="0"/>
                <a:ea typeface="Arial" charset="0"/>
                <a:cs typeface="Arial" charset="0"/>
              </a:rPr>
              <a:t>How can these be formalized?</a:t>
            </a:r>
            <a:endParaRPr lang="en-US" altLang="en-US" sz="3000" dirty="0">
              <a:latin typeface="Arial" charset="0"/>
              <a:ea typeface="Arial" charset="0"/>
              <a:cs typeface="Arial" charset="0"/>
            </a:endParaRPr>
          </a:p>
        </p:txBody>
      </p:sp>
      <p:pic>
        <p:nvPicPr>
          <p:cNvPr id="35844" name="Picture 4" descr="tradeoff between privacy and ut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717" y="3816570"/>
            <a:ext cx="1981729" cy="23086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52945" y="5722416"/>
            <a:ext cx="853119" cy="369332"/>
          </a:xfrm>
          <a:prstGeom prst="rect">
            <a:avLst/>
          </a:prstGeom>
          <a:noFill/>
        </p:spPr>
        <p:txBody>
          <a:bodyPr wrap="none" rtlCol="0">
            <a:spAutoFit/>
          </a:bodyPr>
          <a:lstStyle/>
          <a:p>
            <a:r>
              <a:rPr lang="en-US"/>
              <a:t>privacy</a:t>
            </a:r>
          </a:p>
        </p:txBody>
      </p:sp>
      <p:sp>
        <p:nvSpPr>
          <p:cNvPr id="15" name="TextBox 14"/>
          <p:cNvSpPr txBox="1"/>
          <p:nvPr/>
        </p:nvSpPr>
        <p:spPr>
          <a:xfrm>
            <a:off x="9944163" y="5755873"/>
            <a:ext cx="723275" cy="369332"/>
          </a:xfrm>
          <a:prstGeom prst="rect">
            <a:avLst/>
          </a:prstGeom>
          <a:noFill/>
        </p:spPr>
        <p:txBody>
          <a:bodyPr wrap="none" rtlCol="0">
            <a:spAutoFit/>
          </a:bodyPr>
          <a:lstStyle/>
          <a:p>
            <a:r>
              <a:rPr lang="en-US"/>
              <a:t>utility</a:t>
            </a:r>
          </a:p>
        </p:txBody>
      </p:sp>
      <p:sp>
        <p:nvSpPr>
          <p:cNvPr id="2" name="Slide Number Placeholder 1"/>
          <p:cNvSpPr>
            <a:spLocks noGrp="1"/>
          </p:cNvSpPr>
          <p:nvPr>
            <p:ph type="sldNum" sz="quarter" idx="12"/>
          </p:nvPr>
        </p:nvSpPr>
        <p:spPr/>
        <p:txBody>
          <a:bodyPr/>
          <a:lstStyle/>
          <a:p>
            <a:fld id="{3E5BF5F9-4D9A-9543-85E8-59158CD2B6EB}" type="slidenum">
              <a:rPr lang="en-US" smtClean="0"/>
              <a:t>3</a:t>
            </a:fld>
            <a:endParaRPr lang="en-US"/>
          </a:p>
        </p:txBody>
      </p:sp>
    </p:spTree>
    <p:extLst>
      <p:ext uri="{BB962C8B-B14F-4D97-AF65-F5344CB8AC3E}">
        <p14:creationId xmlns:p14="http://schemas.microsoft.com/office/powerpoint/2010/main" val="4283863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71CAECE-4C8D-C54D-BD0F-F27A03814C4A}"/>
              </a:ext>
            </a:extLst>
          </p:cNvPr>
          <p:cNvSpPr>
            <a:spLocks noGrp="1"/>
          </p:cNvSpPr>
          <p:nvPr>
            <p:ph type="title"/>
          </p:nvPr>
        </p:nvSpPr>
        <p:spPr>
          <a:xfrm>
            <a:off x="838200" y="1636"/>
            <a:ext cx="10515600" cy="1325563"/>
          </a:xfrm>
        </p:spPr>
        <p:txBody>
          <a:bodyPr/>
          <a:lstStyle/>
          <a:p>
            <a:r>
              <a:rPr lang="en-US" dirty="0">
                <a:latin typeface="Arial" charset="0"/>
                <a:ea typeface="Arial" charset="0"/>
                <a:cs typeface="Arial" charset="0"/>
              </a:rPr>
              <a:t>Many companies are refining DP</a:t>
            </a:r>
            <a:endParaRPr lang="en-US" dirty="0"/>
          </a:p>
        </p:txBody>
      </p:sp>
      <p:pic>
        <p:nvPicPr>
          <p:cNvPr id="10" name="Picture 9" descr="news clippings">
            <a:extLst>
              <a:ext uri="{FF2B5EF4-FFF2-40B4-BE49-F238E27FC236}">
                <a16:creationId xmlns:a16="http://schemas.microsoft.com/office/drawing/2014/main" id="{ECE556FE-158E-CF45-B963-478C6890A30A}"/>
              </a:ext>
            </a:extLst>
          </p:cNvPr>
          <p:cNvPicPr>
            <a:picLocks noChangeAspect="1"/>
          </p:cNvPicPr>
          <p:nvPr/>
        </p:nvPicPr>
        <p:blipFill>
          <a:blip r:embed="rId2"/>
          <a:stretch>
            <a:fillRect/>
          </a:stretch>
        </p:blipFill>
        <p:spPr>
          <a:xfrm>
            <a:off x="1189735" y="1327199"/>
            <a:ext cx="8704248" cy="1211512"/>
          </a:xfrm>
          <a:prstGeom prst="rect">
            <a:avLst/>
          </a:prstGeom>
          <a:ln>
            <a:noFill/>
          </a:ln>
          <a:effectLst>
            <a:outerShdw blurRad="292100" dist="139700" dir="2700000" algn="tl" rotWithShape="0">
              <a:srgbClr val="333333">
                <a:alpha val="65000"/>
              </a:srgbClr>
            </a:outerShdw>
          </a:effectLst>
        </p:spPr>
      </p:pic>
      <p:pic>
        <p:nvPicPr>
          <p:cNvPr id="8" name="Picture 7" descr="news clippings">
            <a:extLst>
              <a:ext uri="{FF2B5EF4-FFF2-40B4-BE49-F238E27FC236}">
                <a16:creationId xmlns:a16="http://schemas.microsoft.com/office/drawing/2014/main" id="{07F2FCC8-DE7F-654C-B8E0-B1A936D6BE96}"/>
              </a:ext>
            </a:extLst>
          </p:cNvPr>
          <p:cNvPicPr>
            <a:picLocks noChangeAspect="1"/>
          </p:cNvPicPr>
          <p:nvPr/>
        </p:nvPicPr>
        <p:blipFill>
          <a:blip r:embed="rId3"/>
          <a:stretch>
            <a:fillRect/>
          </a:stretch>
        </p:blipFill>
        <p:spPr>
          <a:xfrm>
            <a:off x="1266095" y="2768267"/>
            <a:ext cx="8627888" cy="1819213"/>
          </a:xfrm>
          <a:prstGeom prst="rect">
            <a:avLst/>
          </a:prstGeom>
          <a:ln>
            <a:noFill/>
          </a:ln>
          <a:effectLst>
            <a:outerShdw blurRad="292100" dist="139700" dir="2700000" algn="tl" rotWithShape="0">
              <a:srgbClr val="333333">
                <a:alpha val="65000"/>
              </a:srgbClr>
            </a:outerShdw>
          </a:effectLst>
        </p:spPr>
      </p:pic>
      <p:pic>
        <p:nvPicPr>
          <p:cNvPr id="12" name="Picture 11" descr="news clippings">
            <a:extLst>
              <a:ext uri="{FF2B5EF4-FFF2-40B4-BE49-F238E27FC236}">
                <a16:creationId xmlns:a16="http://schemas.microsoft.com/office/drawing/2014/main" id="{A1B4CB78-EB4B-F942-9438-F00F9FA01981}"/>
              </a:ext>
            </a:extLst>
          </p:cNvPr>
          <p:cNvPicPr>
            <a:picLocks noChangeAspect="1"/>
          </p:cNvPicPr>
          <p:nvPr/>
        </p:nvPicPr>
        <p:blipFill>
          <a:blip r:embed="rId4"/>
          <a:stretch>
            <a:fillRect/>
          </a:stretch>
        </p:blipFill>
        <p:spPr>
          <a:xfrm>
            <a:off x="1189735" y="4915282"/>
            <a:ext cx="8782361" cy="162363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3E5BF5F9-4D9A-9543-85E8-59158CD2B6EB}" type="slidenum">
              <a:rPr lang="en-US" smtClean="0"/>
              <a:t>30</a:t>
            </a:fld>
            <a:endParaRPr lang="en-US"/>
          </a:p>
        </p:txBody>
      </p:sp>
    </p:spTree>
    <p:extLst>
      <p:ext uri="{BB962C8B-B14F-4D97-AF65-F5344CB8AC3E}">
        <p14:creationId xmlns:p14="http://schemas.microsoft.com/office/powerpoint/2010/main" val="436503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E9E62-F404-0E4F-A46C-C736AECFD08D}"/>
              </a:ext>
            </a:extLst>
          </p:cNvPr>
          <p:cNvSpPr>
            <a:spLocks noGrp="1"/>
          </p:cNvSpPr>
          <p:nvPr>
            <p:ph type="title"/>
          </p:nvPr>
        </p:nvSpPr>
        <p:spPr>
          <a:xfrm>
            <a:off x="433466" y="0"/>
            <a:ext cx="10515600" cy="1325563"/>
          </a:xfrm>
        </p:spPr>
        <p:txBody>
          <a:bodyPr/>
          <a:lstStyle/>
          <a:p>
            <a:r>
              <a:rPr lang="en-US" dirty="0">
                <a:latin typeface="Arial" charset="0"/>
                <a:ea typeface="Arial" charset="0"/>
                <a:cs typeface="Arial" charset="0"/>
              </a:rPr>
              <a:t>Is DP being promoted by regulation?</a:t>
            </a: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31</a:t>
            </a:fld>
            <a:endParaRPr lang="en-US"/>
          </a:p>
        </p:txBody>
      </p:sp>
      <p:sp>
        <p:nvSpPr>
          <p:cNvPr id="3" name="Rectangle 2"/>
          <p:cNvSpPr/>
          <p:nvPr/>
        </p:nvSpPr>
        <p:spPr>
          <a:xfrm>
            <a:off x="228471" y="1325563"/>
            <a:ext cx="11813628" cy="4893647"/>
          </a:xfrm>
          <a:prstGeom prst="rect">
            <a:avLst/>
          </a:prstGeom>
        </p:spPr>
        <p:txBody>
          <a:bodyPr wrap="square">
            <a:spAutoFit/>
          </a:bodyPr>
          <a:lstStyle/>
          <a:p>
            <a:pPr marL="342900" indent="-342900">
              <a:buFont typeface="Wingdings" pitchFamily="2" charset="2"/>
              <a:buChar char="Ø"/>
            </a:pPr>
            <a:r>
              <a:rPr lang="en-US" sz="2400" dirty="0">
                <a:solidFill>
                  <a:srgbClr val="0D0EFF"/>
                </a:solidFill>
                <a:latin typeface="Arial" charset="0"/>
                <a:ea typeface="Arial" charset="0"/>
                <a:cs typeface="Arial" charset="0"/>
              </a:rPr>
              <a:t>Regulatory groups (e.g. FTC, ICO) have not offered specific differential privacy guidance, although often encourage anonymization </a:t>
            </a:r>
          </a:p>
          <a:p>
            <a:endParaRPr lang="en-US" sz="2400" dirty="0">
              <a:latin typeface="Arial" charset="0"/>
              <a:ea typeface="Arial" charset="0"/>
              <a:cs typeface="Arial" charset="0"/>
            </a:endParaRPr>
          </a:p>
          <a:p>
            <a:pPr marL="742950" lvl="1" indent="-285750">
              <a:buFont typeface="Arial" charset="0"/>
              <a:buChar char="•"/>
            </a:pPr>
            <a:r>
              <a:rPr lang="en-US" sz="2400" dirty="0">
                <a:latin typeface="Arial" charset="0"/>
                <a:ea typeface="Arial" charset="0"/>
                <a:cs typeface="Arial" charset="0"/>
              </a:rPr>
              <a:t>FTC: "does not provide specific technical guidance in areas like [anonymization], which are constantly changing”</a:t>
            </a:r>
          </a:p>
          <a:p>
            <a:pPr marL="742950" lvl="1" indent="-285750">
              <a:buFont typeface="Arial" charset="0"/>
              <a:buChar char="•"/>
            </a:pPr>
            <a:r>
              <a:rPr lang="en-US" sz="2400" dirty="0">
                <a:latin typeface="Arial" charset="0"/>
                <a:ea typeface="Arial" charset="0"/>
                <a:cs typeface="Arial" charset="0"/>
              </a:rPr>
              <a:t>ICO’s (information commissioner office) anonymization guidance talks about differential privacy-like noise addition and k-anonymity, but doesn’t give specific guidance</a:t>
            </a:r>
          </a:p>
          <a:p>
            <a:endParaRPr lang="en-US" sz="2400" dirty="0">
              <a:latin typeface="Arial" charset="0"/>
              <a:ea typeface="Arial" charset="0"/>
              <a:cs typeface="Arial" charset="0"/>
            </a:endParaRPr>
          </a:p>
          <a:p>
            <a:pPr marL="342900" indent="-342900">
              <a:buFont typeface="Wingdings" pitchFamily="2" charset="2"/>
              <a:buChar char="Ø"/>
            </a:pPr>
            <a:r>
              <a:rPr lang="en-US" sz="2400" dirty="0">
                <a:solidFill>
                  <a:srgbClr val="0D0EFF"/>
                </a:solidFill>
                <a:latin typeface="Arial" panose="020B0604020202020204" pitchFamily="34" charset="0"/>
                <a:cs typeface="Arial" panose="020B0604020202020204" pitchFamily="34" charset="0"/>
              </a:rPr>
              <a:t>Regulators have paid too much attention to PIIs.</a:t>
            </a:r>
          </a:p>
          <a:p>
            <a:pPr marL="342900" indent="-342900">
              <a:buFont typeface="Wingdings" pitchFamily="2" charset="2"/>
              <a:buChar char="Ø"/>
            </a:pPr>
            <a:endParaRPr lang="en-US" sz="2400" dirty="0">
              <a:solidFill>
                <a:srgbClr val="0D0EFF"/>
              </a:solidFill>
              <a:latin typeface="Arial" panose="020B0604020202020204" pitchFamily="34" charset="0"/>
              <a:ea typeface="Arial" charset="0"/>
              <a:cs typeface="Arial" panose="020B0604020202020204" pitchFamily="34" charset="0"/>
            </a:endParaRPr>
          </a:p>
          <a:p>
            <a:pPr marL="742950" lvl="1" indent="-285750">
              <a:buFont typeface="Arial" charset="0"/>
              <a:buChar char="•"/>
            </a:pPr>
            <a:r>
              <a:rPr lang="en-US" sz="2400" dirty="0">
                <a:latin typeface="Arial" charset="0"/>
                <a:ea typeface="Arial" charset="0"/>
                <a:cs typeface="Arial" charset="0"/>
              </a:rPr>
              <a:t>“</a:t>
            </a:r>
            <a:r>
              <a:rPr lang="en-US" sz="2400" dirty="0">
                <a:latin typeface="Arial" panose="020B0604020202020204" pitchFamily="34" charset="0"/>
                <a:cs typeface="Arial" panose="020B0604020202020204" pitchFamily="34" charset="0"/>
              </a:rPr>
              <a:t>BROKEN PROMISES OF PRIVACY</a:t>
            </a:r>
            <a:r>
              <a:rPr lang="en-US" sz="2400" dirty="0">
                <a:latin typeface="Arial" charset="0"/>
                <a:ea typeface="Arial" charset="0"/>
                <a:cs typeface="Arial" charset="0"/>
              </a:rPr>
              <a:t>”, Paul Ohm</a:t>
            </a:r>
          </a:p>
          <a:p>
            <a:pPr marL="1200150" lvl="2" indent="-285750">
              <a:buFont typeface="Arial" charset="0"/>
              <a:buChar char="•"/>
            </a:pPr>
            <a:r>
              <a:rPr lang="en-US" sz="2400" dirty="0">
                <a:latin typeface="Arial" charset="0"/>
                <a:ea typeface="Arial" charset="0"/>
                <a:cs typeface="Arial" charset="0"/>
              </a:rPr>
              <a:t>Faults laws/regulations for relying on PII removal for anonymization</a:t>
            </a:r>
          </a:p>
        </p:txBody>
      </p:sp>
    </p:spTree>
    <p:extLst>
      <p:ext uri="{BB962C8B-B14F-4D97-AF65-F5344CB8AC3E}">
        <p14:creationId xmlns:p14="http://schemas.microsoft.com/office/powerpoint/2010/main" val="219878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87367-2F18-8246-BE80-EBA657A648F1}"/>
              </a:ext>
            </a:extLst>
          </p:cNvPr>
          <p:cNvSpPr>
            <a:spLocks noGrp="1"/>
          </p:cNvSpPr>
          <p:nvPr>
            <p:ph type="title"/>
          </p:nvPr>
        </p:nvSpPr>
        <p:spPr>
          <a:xfrm>
            <a:off x="761999" y="126801"/>
            <a:ext cx="10515600" cy="1325563"/>
          </a:xfrm>
        </p:spPr>
        <p:txBody>
          <a:bodyPr/>
          <a:lstStyle/>
          <a:p>
            <a:r>
              <a:rPr lang="en-US" dirty="0">
                <a:latin typeface="Arial" charset="0"/>
                <a:ea typeface="Arial" charset="0"/>
                <a:cs typeface="Arial" charset="0"/>
              </a:rPr>
              <a:t>Useful links</a:t>
            </a: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32</a:t>
            </a:fld>
            <a:endParaRPr lang="en-US"/>
          </a:p>
        </p:txBody>
      </p:sp>
      <p:sp>
        <p:nvSpPr>
          <p:cNvPr id="3" name="Rectangle 2"/>
          <p:cNvSpPr/>
          <p:nvPr/>
        </p:nvSpPr>
        <p:spPr>
          <a:xfrm>
            <a:off x="517633" y="1242090"/>
            <a:ext cx="11004331" cy="5324535"/>
          </a:xfrm>
          <a:prstGeom prst="rect">
            <a:avLst/>
          </a:prstGeom>
        </p:spPr>
        <p:txBody>
          <a:bodyPr wrap="square">
            <a:spAutoFit/>
          </a:bodyPr>
          <a:lstStyle/>
          <a:p>
            <a:pPr marL="342900" indent="-342900">
              <a:buFont typeface="Arial" charset="0"/>
              <a:buChar char="•"/>
            </a:pPr>
            <a:r>
              <a:rPr lang="en-US" sz="2000" dirty="0">
                <a:latin typeface="Arial" charset="0"/>
                <a:ea typeface="Arial" charset="0"/>
                <a:cs typeface="Arial" charset="0"/>
              </a:rPr>
              <a:t>Microsoft: Privacy Integrated Queries (PINQ)</a:t>
            </a:r>
          </a:p>
          <a:p>
            <a:pPr marL="800100" lvl="1" indent="-342900">
              <a:buFont typeface="Arial" charset="0"/>
              <a:buChar char="•"/>
            </a:pPr>
            <a:r>
              <a:rPr lang="en-US" sz="2000" dirty="0">
                <a:latin typeface="Arial" charset="0"/>
                <a:ea typeface="Arial" charset="0"/>
                <a:cs typeface="Arial" charset="0"/>
                <a:hlinkClick r:id="rId2"/>
              </a:rPr>
              <a:t>https://www.microsoft.com/en-us/research/project/privacy-integrated-queries-pinq/</a:t>
            </a:r>
            <a:endParaRPr lang="en-US" sz="2000" dirty="0">
              <a:latin typeface="Arial" charset="0"/>
              <a:ea typeface="Arial" charset="0"/>
              <a:cs typeface="Arial" charset="0"/>
            </a:endParaRPr>
          </a:p>
          <a:p>
            <a:pPr marL="800100" lvl="1" indent="-342900">
              <a:buFont typeface="Arial" charset="0"/>
              <a:buChar char="•"/>
            </a:pPr>
            <a:endParaRPr lang="en-US" sz="2000" dirty="0">
              <a:latin typeface="Arial" charset="0"/>
              <a:ea typeface="Arial" charset="0"/>
              <a:cs typeface="Arial" charset="0"/>
            </a:endParaRPr>
          </a:p>
          <a:p>
            <a:pPr marL="342900" indent="-342900">
              <a:buFont typeface="Arial" charset="0"/>
              <a:buChar char="•"/>
            </a:pPr>
            <a:r>
              <a:rPr lang="en-US" sz="2000" dirty="0">
                <a:latin typeface="Arial" charset="0"/>
                <a:ea typeface="Arial" charset="0"/>
                <a:cs typeface="Arial" charset="0"/>
              </a:rPr>
              <a:t>Uber Releases Open Source Project for Differential Privacy</a:t>
            </a:r>
          </a:p>
          <a:p>
            <a:pPr marL="800100" lvl="1" indent="-342900">
              <a:buFont typeface="Arial" charset="0"/>
              <a:buChar char="•"/>
            </a:pPr>
            <a:r>
              <a:rPr lang="en-US" sz="2000" dirty="0">
                <a:latin typeface="Arial" charset="0"/>
                <a:ea typeface="Arial" charset="0"/>
                <a:cs typeface="Arial" charset="0"/>
                <a:hlinkClick r:id="rId3"/>
              </a:rPr>
              <a:t>https://medium.com/uber-security-privacy/differential-privacy-open-source-7892c82c42b6</a:t>
            </a:r>
            <a:endParaRPr lang="en-US" sz="2000" dirty="0">
              <a:latin typeface="Arial" charset="0"/>
              <a:ea typeface="Arial" charset="0"/>
              <a:cs typeface="Arial" charset="0"/>
            </a:endParaRPr>
          </a:p>
          <a:p>
            <a:pPr marL="800100" lvl="1" indent="-342900">
              <a:buFont typeface="Arial" charset="0"/>
              <a:buChar char="•"/>
            </a:pPr>
            <a:endParaRPr lang="en-US" sz="2000" dirty="0">
              <a:latin typeface="Arial" charset="0"/>
              <a:ea typeface="Arial" charset="0"/>
              <a:cs typeface="Arial" charset="0"/>
            </a:endParaRPr>
          </a:p>
          <a:p>
            <a:pPr marL="342900" indent="-342900">
              <a:buFont typeface="Arial" charset="0"/>
              <a:buChar char="•"/>
            </a:pPr>
            <a:r>
              <a:rPr lang="en-US" sz="2000" dirty="0">
                <a:latin typeface="Arial" charset="0"/>
                <a:ea typeface="Arial" charset="0"/>
                <a:cs typeface="Arial" charset="0"/>
              </a:rPr>
              <a:t>Apple’s ‘Differential Privacy’ Is About Collecting Your Data—but Not ​</a:t>
            </a:r>
            <a:r>
              <a:rPr lang="en-US" sz="2000" i="1" dirty="0" err="1">
                <a:latin typeface="Arial" charset="0"/>
                <a:ea typeface="Arial" charset="0"/>
                <a:cs typeface="Arial" charset="0"/>
              </a:rPr>
              <a:t>Your</a:t>
            </a:r>
            <a:r>
              <a:rPr lang="en-US" sz="2000" dirty="0" err="1">
                <a:latin typeface="Arial" charset="0"/>
                <a:ea typeface="Arial" charset="0"/>
                <a:cs typeface="Arial" charset="0"/>
              </a:rPr>
              <a:t>data</a:t>
            </a:r>
            <a:endParaRPr lang="en-US" sz="2000" dirty="0">
              <a:latin typeface="Arial" charset="0"/>
              <a:ea typeface="Arial" charset="0"/>
              <a:cs typeface="Arial" charset="0"/>
            </a:endParaRPr>
          </a:p>
          <a:p>
            <a:pPr marL="800100" lvl="1" indent="-342900">
              <a:buFont typeface="Arial" charset="0"/>
              <a:buChar char="•"/>
            </a:pPr>
            <a:r>
              <a:rPr lang="en-US" sz="2000" dirty="0">
                <a:latin typeface="Arial" charset="0"/>
                <a:ea typeface="Arial" charset="0"/>
                <a:cs typeface="Arial" charset="0"/>
                <a:hlinkClick r:id="rId4"/>
              </a:rPr>
              <a:t>https://www.wired.com/2016/06/apples-differential-privacy-collecting-data/</a:t>
            </a:r>
            <a:endParaRPr lang="en-US" sz="2000" dirty="0">
              <a:latin typeface="Arial" charset="0"/>
              <a:ea typeface="Arial" charset="0"/>
              <a:cs typeface="Arial" charset="0"/>
            </a:endParaRPr>
          </a:p>
          <a:p>
            <a:pPr marL="800100" lvl="1" indent="-342900">
              <a:buFont typeface="Arial" charset="0"/>
              <a:buChar char="•"/>
            </a:pPr>
            <a:endParaRPr lang="en-US" sz="2000" dirty="0">
              <a:latin typeface="Arial" charset="0"/>
              <a:ea typeface="Arial" charset="0"/>
              <a:cs typeface="Arial" charset="0"/>
            </a:endParaRPr>
          </a:p>
          <a:p>
            <a:pPr marL="342900" indent="-342900">
              <a:buFont typeface="Arial" charset="0"/>
              <a:buChar char="•"/>
            </a:pPr>
            <a:r>
              <a:rPr lang="en-US" sz="2000" dirty="0">
                <a:latin typeface="Arial" charset="0"/>
                <a:ea typeface="Arial" charset="0"/>
                <a:cs typeface="Arial" charset="0"/>
              </a:rPr>
              <a:t>RAPPOR: Randomized </a:t>
            </a:r>
            <a:r>
              <a:rPr lang="en-US" sz="2000" dirty="0" err="1">
                <a:latin typeface="Arial" charset="0"/>
                <a:ea typeface="Arial" charset="0"/>
                <a:cs typeface="Arial" charset="0"/>
              </a:rPr>
              <a:t>Aggregatable</a:t>
            </a:r>
            <a:r>
              <a:rPr lang="en-US" sz="2000" dirty="0">
                <a:latin typeface="Arial" charset="0"/>
                <a:ea typeface="Arial" charset="0"/>
                <a:cs typeface="Arial" charset="0"/>
              </a:rPr>
              <a:t> Privacy-Preserving Ordinal Response (Google)</a:t>
            </a:r>
          </a:p>
          <a:p>
            <a:pPr marL="800100" lvl="1" indent="-342900">
              <a:buFont typeface="Arial" charset="0"/>
              <a:buChar char="•"/>
            </a:pPr>
            <a:r>
              <a:rPr lang="en-US" sz="2000" dirty="0">
                <a:latin typeface="Arial" charset="0"/>
                <a:ea typeface="Arial" charset="0"/>
                <a:cs typeface="Arial" charset="0"/>
                <a:hlinkClick r:id="rId5"/>
              </a:rPr>
              <a:t>https://static.googleusercontent.com/media/research.google.com/en//pubs/archive/42852.pdf</a:t>
            </a:r>
            <a:endParaRPr lang="en-US" sz="2000" dirty="0">
              <a:latin typeface="Arial" charset="0"/>
              <a:ea typeface="Arial" charset="0"/>
              <a:cs typeface="Arial" charset="0"/>
            </a:endParaRPr>
          </a:p>
          <a:p>
            <a:pPr marL="800100" lvl="1" indent="-342900">
              <a:buFont typeface="Arial" charset="0"/>
              <a:buChar char="•"/>
            </a:pPr>
            <a:endParaRPr lang="en-US" sz="2000" dirty="0">
              <a:latin typeface="Arial" charset="0"/>
              <a:ea typeface="Arial" charset="0"/>
              <a:cs typeface="Arial" charset="0"/>
            </a:endParaRPr>
          </a:p>
          <a:p>
            <a:pPr marL="342900" indent="-342900">
              <a:buFont typeface="Arial" charset="0"/>
              <a:buChar char="•"/>
            </a:pPr>
            <a:r>
              <a:rPr lang="en-US" sz="2000" dirty="0">
                <a:latin typeface="Arial" charset="0"/>
                <a:ea typeface="Arial" charset="0"/>
                <a:cs typeface="Arial" charset="0"/>
              </a:rPr>
              <a:t>Census: Protecting the Confidentiality of America’s Statistics: Adopting Modern Disclosure Avoidance Methods at the Census Bureau</a:t>
            </a:r>
          </a:p>
          <a:p>
            <a:pPr marL="800100" lvl="1" indent="-342900">
              <a:buFont typeface="Arial" charset="0"/>
              <a:buChar char="•"/>
            </a:pPr>
            <a:r>
              <a:rPr lang="en-US" sz="2000" dirty="0">
                <a:latin typeface="Arial" charset="0"/>
                <a:ea typeface="Arial" charset="0"/>
                <a:cs typeface="Arial" charset="0"/>
                <a:hlinkClick r:id="rId6"/>
              </a:rPr>
              <a:t>https://www.census.gov/newsroom/blogs/research-matters/2018/08/protecting_the_confi.html</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4805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E094-6B74-384B-AD38-BAF32B4DEAE6}"/>
              </a:ext>
            </a:extLst>
          </p:cNvPr>
          <p:cNvSpPr>
            <a:spLocks noGrp="1"/>
          </p:cNvSpPr>
          <p:nvPr>
            <p:ph type="title"/>
          </p:nvPr>
        </p:nvSpPr>
        <p:spPr/>
        <p:txBody>
          <a:bodyPr/>
          <a:lstStyle/>
          <a:p>
            <a:r>
              <a:rPr lang="en-US" dirty="0">
                <a:latin typeface="Arial" charset="0"/>
                <a:ea typeface="Arial" charset="0"/>
                <a:cs typeface="Arial" charset="0"/>
              </a:rPr>
              <a:t>Interesting video</a:t>
            </a: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33</a:t>
            </a:fld>
            <a:endParaRPr lang="en-US"/>
          </a:p>
        </p:txBody>
      </p:sp>
      <p:sp>
        <p:nvSpPr>
          <p:cNvPr id="3" name="Rectangle 2"/>
          <p:cNvSpPr/>
          <p:nvPr/>
        </p:nvSpPr>
        <p:spPr>
          <a:xfrm>
            <a:off x="756745" y="2081077"/>
            <a:ext cx="10597055" cy="2554545"/>
          </a:xfrm>
          <a:prstGeom prst="rect">
            <a:avLst/>
          </a:prstGeom>
        </p:spPr>
        <p:txBody>
          <a:bodyPr wrap="square">
            <a:spAutoFit/>
          </a:bodyPr>
          <a:lstStyle/>
          <a:p>
            <a:r>
              <a:rPr lang="en-US" sz="3200" dirty="0">
                <a:latin typeface="Arial" charset="0"/>
                <a:ea typeface="Arial" charset="0"/>
                <a:cs typeface="Arial" charset="0"/>
              </a:rPr>
              <a:t>Cynthia </a:t>
            </a:r>
            <a:r>
              <a:rPr lang="en-US" sz="3200" dirty="0" err="1">
                <a:latin typeface="Arial" charset="0"/>
                <a:ea typeface="Arial" charset="0"/>
                <a:cs typeface="Arial" charset="0"/>
              </a:rPr>
              <a:t>Dwork</a:t>
            </a:r>
            <a:r>
              <a:rPr lang="en-US" sz="3200" dirty="0">
                <a:latin typeface="Arial" charset="0"/>
                <a:ea typeface="Arial" charset="0"/>
                <a:cs typeface="Arial" charset="0"/>
              </a:rPr>
              <a:t>: A lecture on the definition of differential privacy</a:t>
            </a:r>
          </a:p>
          <a:p>
            <a:endParaRPr lang="en-US" sz="3200" dirty="0">
              <a:latin typeface="Arial" charset="0"/>
              <a:ea typeface="Arial" charset="0"/>
              <a:cs typeface="Arial" charset="0"/>
            </a:endParaRPr>
          </a:p>
          <a:p>
            <a:r>
              <a:rPr lang="en-US" sz="3200" dirty="0">
                <a:latin typeface="Arial" charset="0"/>
                <a:ea typeface="Arial" charset="0"/>
                <a:cs typeface="Arial" charset="0"/>
                <a:hlinkClick r:id="rId2"/>
              </a:rPr>
              <a:t>https://www.youtube.com/watch?v=lg-VhHlztqo</a:t>
            </a:r>
            <a:endParaRPr lang="en-US" sz="3200" dirty="0">
              <a:latin typeface="Arial" charset="0"/>
              <a:ea typeface="Arial" charset="0"/>
              <a:cs typeface="Arial" charset="0"/>
            </a:endParaRPr>
          </a:p>
          <a:p>
            <a:endParaRPr lang="en-US" sz="3200" dirty="0">
              <a:latin typeface="Arial" charset="0"/>
              <a:ea typeface="Arial" charset="0"/>
              <a:cs typeface="Arial" charset="0"/>
            </a:endParaRPr>
          </a:p>
        </p:txBody>
      </p:sp>
    </p:spTree>
    <p:extLst>
      <p:ext uri="{BB962C8B-B14F-4D97-AF65-F5344CB8AC3E}">
        <p14:creationId xmlns:p14="http://schemas.microsoft.com/office/powerpoint/2010/main" val="1767785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5BAAEE-9243-5044-B016-E1772F8C8FC6}"/>
              </a:ext>
            </a:extLst>
          </p:cNvPr>
          <p:cNvSpPr>
            <a:spLocks noGrp="1"/>
          </p:cNvSpPr>
          <p:nvPr>
            <p:ph type="title"/>
          </p:nvPr>
        </p:nvSpPr>
        <p:spPr>
          <a:xfrm>
            <a:off x="514814" y="298219"/>
            <a:ext cx="10515600" cy="705392"/>
          </a:xfrm>
        </p:spPr>
        <p:txBody>
          <a:bodyPr/>
          <a:lstStyle/>
          <a:p>
            <a:r>
              <a:rPr lang="en-US" dirty="0">
                <a:latin typeface="Arial" charset="0"/>
                <a:ea typeface="Arial" charset="0"/>
                <a:cs typeface="Arial" charset="0"/>
              </a:rPr>
              <a:t>Project Proposal</a:t>
            </a: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34</a:t>
            </a:fld>
            <a:endParaRPr lang="en-US"/>
          </a:p>
        </p:txBody>
      </p:sp>
      <p:graphicFrame>
        <p:nvGraphicFramePr>
          <p:cNvPr id="7" name="Table 6" descr="Project grading structure">
            <a:extLst>
              <a:ext uri="{FF2B5EF4-FFF2-40B4-BE49-F238E27FC236}">
                <a16:creationId xmlns:a16="http://schemas.microsoft.com/office/drawing/2014/main" id="{1161210D-6B3F-374D-AB43-428ED4D23FEE}"/>
              </a:ext>
            </a:extLst>
          </p:cNvPr>
          <p:cNvGraphicFramePr>
            <a:graphicFrameLocks noGrp="1"/>
          </p:cNvGraphicFramePr>
          <p:nvPr>
            <p:extLst>
              <p:ext uri="{D42A27DB-BD31-4B8C-83A1-F6EECF244321}">
                <p14:modId xmlns:p14="http://schemas.microsoft.com/office/powerpoint/2010/main" val="1649166534"/>
              </p:ext>
            </p:extLst>
          </p:nvPr>
        </p:nvGraphicFramePr>
        <p:xfrm>
          <a:off x="878206" y="1214506"/>
          <a:ext cx="10283188" cy="2743200"/>
        </p:xfrm>
        <a:graphic>
          <a:graphicData uri="http://schemas.openxmlformats.org/drawingml/2006/table">
            <a:tbl>
              <a:tblPr firstRow="1">
                <a:tableStyleId>{616DA210-FB5B-4158-B5E0-FEB733F419BA}</a:tableStyleId>
              </a:tblPr>
              <a:tblGrid>
                <a:gridCol w="3133253">
                  <a:extLst>
                    <a:ext uri="{9D8B030D-6E8A-4147-A177-3AD203B41FA5}">
                      <a16:colId xmlns:a16="http://schemas.microsoft.com/office/drawing/2014/main" val="20000"/>
                    </a:ext>
                  </a:extLst>
                </a:gridCol>
                <a:gridCol w="7149935">
                  <a:extLst>
                    <a:ext uri="{9D8B030D-6E8A-4147-A177-3AD203B41FA5}">
                      <a16:colId xmlns:a16="http://schemas.microsoft.com/office/drawing/2014/main" val="20001"/>
                    </a:ext>
                  </a:extLst>
                </a:gridCol>
              </a:tblGrid>
              <a:tr h="0">
                <a:tc>
                  <a:txBody>
                    <a:bodyPr/>
                    <a:lstStyle/>
                    <a:p>
                      <a:pPr algn="l" fontAlgn="b"/>
                      <a:r>
                        <a:rPr lang="en-US" sz="2400" dirty="0">
                          <a:effectLst/>
                          <a:latin typeface="Arial" charset="0"/>
                          <a:ea typeface="Arial" charset="0"/>
                          <a:cs typeface="Arial" charset="0"/>
                        </a:rPr>
                        <a:t>Deadline</a:t>
                      </a:r>
                    </a:p>
                  </a:txBody>
                  <a:tcPr anchor="b"/>
                </a:tc>
                <a:tc>
                  <a:txBody>
                    <a:bodyPr/>
                    <a:lstStyle/>
                    <a:p>
                      <a:pPr algn="l" fontAlgn="b"/>
                      <a:r>
                        <a:rPr lang="en-US" sz="2400" dirty="0">
                          <a:effectLst/>
                          <a:latin typeface="Arial" charset="0"/>
                          <a:ea typeface="Arial" charset="0"/>
                          <a:cs typeface="Arial" charset="0"/>
                        </a:rPr>
                        <a:t>Task</a:t>
                      </a:r>
                    </a:p>
                  </a:txBody>
                  <a:tcPr anchor="b"/>
                </a:tc>
                <a:extLst>
                  <a:ext uri="{0D108BD9-81ED-4DB2-BD59-A6C34878D82A}">
                    <a16:rowId xmlns:a16="http://schemas.microsoft.com/office/drawing/2014/main" val="10000"/>
                  </a:ext>
                </a:extLst>
              </a:tr>
              <a:tr h="0">
                <a:tc>
                  <a:txBody>
                    <a:bodyPr/>
                    <a:lstStyle/>
                    <a:p>
                      <a:pPr fontAlgn="t"/>
                      <a:r>
                        <a:rPr lang="mr-IN" sz="2400" strike="sngStrike" dirty="0">
                          <a:solidFill>
                            <a:schemeClr val="tx1"/>
                          </a:solidFill>
                          <a:effectLst/>
                          <a:latin typeface="Arial" charset="0"/>
                          <a:ea typeface="Arial" charset="0"/>
                          <a:cs typeface="Arial" charset="0"/>
                        </a:rPr>
                        <a:t>0</a:t>
                      </a:r>
                      <a:r>
                        <a:rPr lang="en-US" sz="2400" strike="sngStrike" dirty="0">
                          <a:solidFill>
                            <a:schemeClr val="tx1"/>
                          </a:solidFill>
                          <a:effectLst/>
                          <a:latin typeface="Arial" charset="0"/>
                          <a:ea typeface="Arial" charset="0"/>
                          <a:cs typeface="Arial" charset="0"/>
                        </a:rPr>
                        <a:t>8</a:t>
                      </a:r>
                      <a:r>
                        <a:rPr lang="mr-IN" sz="2400" strike="sngStrike" dirty="0">
                          <a:solidFill>
                            <a:schemeClr val="tx1"/>
                          </a:solidFill>
                          <a:effectLst/>
                          <a:latin typeface="Arial" charset="0"/>
                          <a:ea typeface="Arial" charset="0"/>
                          <a:cs typeface="Arial" charset="0"/>
                        </a:rPr>
                        <a:t>/</a:t>
                      </a:r>
                      <a:r>
                        <a:rPr lang="en-US" sz="2400" strike="sngStrike" dirty="0">
                          <a:solidFill>
                            <a:schemeClr val="tx1"/>
                          </a:solidFill>
                          <a:effectLst/>
                          <a:latin typeface="Arial" charset="0"/>
                          <a:ea typeface="Arial" charset="0"/>
                          <a:cs typeface="Arial" charset="0"/>
                        </a:rPr>
                        <a:t>22 (extended)</a:t>
                      </a:r>
                      <a:endParaRPr lang="mr-IN" sz="2400" strike="sngStrike" dirty="0">
                        <a:solidFill>
                          <a:schemeClr val="tx1"/>
                        </a:solidFill>
                        <a:effectLst/>
                        <a:latin typeface="Arial" charset="0"/>
                        <a:ea typeface="Arial" charset="0"/>
                        <a:cs typeface="Arial" charset="0"/>
                      </a:endParaRPr>
                    </a:p>
                  </a:txBody>
                  <a:tcPr/>
                </a:tc>
                <a:tc>
                  <a:txBody>
                    <a:bodyPr/>
                    <a:lstStyle/>
                    <a:p>
                      <a:pPr fontAlgn="t"/>
                      <a:r>
                        <a:rPr lang="en-US" sz="2400" strike="sngStrike" dirty="0">
                          <a:effectLst/>
                          <a:latin typeface="Arial" charset="0"/>
                          <a:ea typeface="Arial" charset="0"/>
                          <a:cs typeface="Arial" charset="0"/>
                        </a:rPr>
                        <a:t>Project selection due (small paragraph)</a:t>
                      </a:r>
                    </a:p>
                  </a:txBody>
                  <a:tcPr/>
                </a:tc>
                <a:extLst>
                  <a:ext uri="{0D108BD9-81ED-4DB2-BD59-A6C34878D82A}">
                    <a16:rowId xmlns:a16="http://schemas.microsoft.com/office/drawing/2014/main" val="10001"/>
                  </a:ext>
                </a:extLst>
              </a:tr>
              <a:tr h="0">
                <a:tc>
                  <a:txBody>
                    <a:bodyPr/>
                    <a:lstStyle/>
                    <a:p>
                      <a:pPr fontAlgn="t"/>
                      <a:r>
                        <a:rPr lang="mr-IN" sz="2400" strike="sngStrike" dirty="0">
                          <a:effectLst/>
                          <a:latin typeface="Arial" charset="0"/>
                          <a:ea typeface="Arial" charset="0"/>
                          <a:cs typeface="Arial" charset="0"/>
                        </a:rPr>
                        <a:t>0</a:t>
                      </a:r>
                      <a:r>
                        <a:rPr lang="en-US" sz="2400" strike="sngStrike" dirty="0">
                          <a:effectLst/>
                          <a:latin typeface="Arial" charset="0"/>
                          <a:ea typeface="Arial" charset="0"/>
                          <a:cs typeface="Arial" charset="0"/>
                        </a:rPr>
                        <a:t>8</a:t>
                      </a:r>
                      <a:r>
                        <a:rPr lang="mr-IN" sz="2400" strike="sngStrike" dirty="0">
                          <a:effectLst/>
                          <a:latin typeface="Arial" charset="0"/>
                          <a:ea typeface="Arial" charset="0"/>
                          <a:cs typeface="Arial" charset="0"/>
                        </a:rPr>
                        <a:t>/</a:t>
                      </a:r>
                      <a:r>
                        <a:rPr lang="en-US" sz="2400" strike="sngStrike" dirty="0">
                          <a:effectLst/>
                          <a:latin typeface="Arial" charset="0"/>
                          <a:ea typeface="Arial" charset="0"/>
                          <a:cs typeface="Arial" charset="0"/>
                        </a:rPr>
                        <a:t>24 (extended)</a:t>
                      </a:r>
                      <a:endParaRPr lang="mr-IN" sz="2400" strike="sngStrike" dirty="0">
                        <a:effectLst/>
                        <a:latin typeface="Arial" charset="0"/>
                        <a:ea typeface="Arial" charset="0"/>
                        <a:cs typeface="Arial" charset="0"/>
                      </a:endParaRPr>
                    </a:p>
                  </a:txBody>
                  <a:tcPr/>
                </a:tc>
                <a:tc>
                  <a:txBody>
                    <a:bodyPr/>
                    <a:lstStyle/>
                    <a:p>
                      <a:pPr fontAlgn="t"/>
                      <a:r>
                        <a:rPr lang="en-US" sz="2400" strike="sngStrike" dirty="0">
                          <a:effectLst/>
                          <a:latin typeface="Arial" charset="0"/>
                          <a:ea typeface="Arial" charset="0"/>
                          <a:cs typeface="Arial" charset="0"/>
                        </a:rPr>
                        <a:t>Project assigned to team group</a:t>
                      </a:r>
                    </a:p>
                  </a:txBody>
                  <a:tcPr/>
                </a:tc>
                <a:extLst>
                  <a:ext uri="{0D108BD9-81ED-4DB2-BD59-A6C34878D82A}">
                    <a16:rowId xmlns:a16="http://schemas.microsoft.com/office/drawing/2014/main" val="10002"/>
                  </a:ext>
                </a:extLst>
              </a:tr>
              <a:tr h="0">
                <a:tc>
                  <a:txBody>
                    <a:bodyPr/>
                    <a:lstStyle/>
                    <a:p>
                      <a:pPr fontAlgn="t"/>
                      <a:r>
                        <a:rPr lang="mr-IN" sz="2400" dirty="0">
                          <a:solidFill>
                            <a:srgbClr val="FF0000"/>
                          </a:solidFill>
                          <a:effectLst/>
                          <a:latin typeface="Arial" charset="0"/>
                          <a:ea typeface="Arial" charset="0"/>
                          <a:cs typeface="Arial" charset="0"/>
                        </a:rPr>
                        <a:t>0</a:t>
                      </a:r>
                      <a:r>
                        <a:rPr lang="en-US" sz="2400" dirty="0">
                          <a:solidFill>
                            <a:srgbClr val="FF0000"/>
                          </a:solidFill>
                          <a:effectLst/>
                          <a:latin typeface="Arial" charset="0"/>
                          <a:ea typeface="Arial" charset="0"/>
                          <a:cs typeface="Arial" charset="0"/>
                        </a:rPr>
                        <a:t>8</a:t>
                      </a:r>
                      <a:r>
                        <a:rPr lang="mr-IN" sz="2400" dirty="0">
                          <a:solidFill>
                            <a:srgbClr val="FF0000"/>
                          </a:solidFill>
                          <a:effectLst/>
                          <a:latin typeface="Arial" charset="0"/>
                          <a:ea typeface="Arial" charset="0"/>
                          <a:cs typeface="Arial" charset="0"/>
                        </a:rPr>
                        <a:t>/</a:t>
                      </a:r>
                      <a:r>
                        <a:rPr lang="en-US" sz="2400" dirty="0">
                          <a:solidFill>
                            <a:srgbClr val="FF0000"/>
                          </a:solidFill>
                          <a:effectLst/>
                          <a:latin typeface="Arial" charset="0"/>
                          <a:ea typeface="Arial" charset="0"/>
                          <a:cs typeface="Arial" charset="0"/>
                        </a:rPr>
                        <a:t>31 (extended)</a:t>
                      </a:r>
                      <a:endParaRPr lang="mr-IN" sz="2400" dirty="0">
                        <a:solidFill>
                          <a:srgbClr val="FF0000"/>
                        </a:solidFill>
                        <a:effectLst/>
                        <a:latin typeface="Arial" charset="0"/>
                        <a:ea typeface="Arial" charset="0"/>
                        <a:cs typeface="Arial" charset="0"/>
                      </a:endParaRPr>
                    </a:p>
                  </a:txBody>
                  <a:tcPr/>
                </a:tc>
                <a:tc>
                  <a:txBody>
                    <a:bodyPr/>
                    <a:lstStyle/>
                    <a:p>
                      <a:pPr fontAlgn="t"/>
                      <a:r>
                        <a:rPr lang="en-US" sz="2400" dirty="0">
                          <a:effectLst/>
                          <a:latin typeface="Arial" charset="0"/>
                          <a:ea typeface="Arial" charset="0"/>
                          <a:cs typeface="Arial" charset="0"/>
                        </a:rPr>
                        <a:t>Project proposal, 1-3 pages (10 points)</a:t>
                      </a:r>
                    </a:p>
                  </a:txBody>
                  <a:tcPr/>
                </a:tc>
                <a:extLst>
                  <a:ext uri="{0D108BD9-81ED-4DB2-BD59-A6C34878D82A}">
                    <a16:rowId xmlns:a16="http://schemas.microsoft.com/office/drawing/2014/main" val="10003"/>
                  </a:ext>
                </a:extLst>
              </a:tr>
              <a:tr h="0">
                <a:tc>
                  <a:txBody>
                    <a:bodyPr/>
                    <a:lstStyle/>
                    <a:p>
                      <a:pPr fontAlgn="t"/>
                      <a:r>
                        <a:rPr lang="en-US" sz="2400" dirty="0">
                          <a:effectLst/>
                          <a:latin typeface="Arial" charset="0"/>
                          <a:ea typeface="Arial" charset="0"/>
                          <a:cs typeface="Arial" charset="0"/>
                        </a:rPr>
                        <a:t>10/06</a:t>
                      </a:r>
                      <a:endParaRPr lang="mr-IN" sz="2400" dirty="0">
                        <a:effectLst/>
                        <a:latin typeface="Arial" charset="0"/>
                        <a:ea typeface="Arial" charset="0"/>
                        <a:cs typeface="Arial" charset="0"/>
                      </a:endParaRPr>
                    </a:p>
                  </a:txBody>
                  <a:tcPr/>
                </a:tc>
                <a:tc>
                  <a:txBody>
                    <a:bodyPr/>
                    <a:lstStyle/>
                    <a:p>
                      <a:pPr fontAlgn="t"/>
                      <a:r>
                        <a:rPr lang="en-US" sz="2400" dirty="0">
                          <a:effectLst/>
                          <a:latin typeface="Arial" charset="0"/>
                          <a:ea typeface="Arial" charset="0"/>
                          <a:cs typeface="Arial" charset="0"/>
                        </a:rPr>
                        <a:t>Project progress report,  4-8 pages (30 points)</a:t>
                      </a:r>
                    </a:p>
                  </a:txBody>
                  <a:tcPr/>
                </a:tc>
                <a:extLst>
                  <a:ext uri="{0D108BD9-81ED-4DB2-BD59-A6C34878D82A}">
                    <a16:rowId xmlns:a16="http://schemas.microsoft.com/office/drawing/2014/main" val="10004"/>
                  </a:ext>
                </a:extLst>
              </a:tr>
              <a:tr h="0">
                <a:tc>
                  <a:txBody>
                    <a:bodyPr/>
                    <a:lstStyle/>
                    <a:p>
                      <a:pPr fontAlgn="t"/>
                      <a:r>
                        <a:rPr lang="en-US" sz="2400" dirty="0">
                          <a:effectLst/>
                          <a:latin typeface="Arial" charset="0"/>
                          <a:ea typeface="Arial" charset="0"/>
                          <a:cs typeface="Arial" charset="0"/>
                        </a:rPr>
                        <a:t>11/16</a:t>
                      </a:r>
                      <a:endParaRPr lang="mr-IN" sz="2400" dirty="0">
                        <a:effectLst/>
                        <a:latin typeface="Arial" charset="0"/>
                        <a:ea typeface="Arial" charset="0"/>
                        <a:cs typeface="Arial" charset="0"/>
                      </a:endParaRPr>
                    </a:p>
                  </a:txBody>
                  <a:tcPr/>
                </a:tc>
                <a:tc>
                  <a:txBody>
                    <a:bodyPr/>
                    <a:lstStyle/>
                    <a:p>
                      <a:pPr fontAlgn="t"/>
                      <a:r>
                        <a:rPr lang="en-US" sz="2400" dirty="0">
                          <a:effectLst/>
                          <a:latin typeface="Arial" charset="0"/>
                          <a:ea typeface="Arial" charset="0"/>
                          <a:cs typeface="Arial" charset="0"/>
                        </a:rPr>
                        <a:t>Final report, 8-10 pages (60 points)</a:t>
                      </a:r>
                    </a:p>
                  </a:txBody>
                  <a:tcP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AD190FBB-CB56-A743-88B3-B0F2B97257D2}"/>
              </a:ext>
            </a:extLst>
          </p:cNvPr>
          <p:cNvSpPr/>
          <p:nvPr/>
        </p:nvSpPr>
        <p:spPr>
          <a:xfrm>
            <a:off x="1063737" y="6138802"/>
            <a:ext cx="729103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hlinkClick r:id="rId2"/>
              </a:rPr>
              <a:t>https://anupamdas.org/teaching/csc-533-fa2020/projects.html</a:t>
            </a:r>
            <a:endParaRPr lang="en-US"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986457A-7591-5D48-A532-730C964A7DBE}"/>
              </a:ext>
            </a:extLst>
          </p:cNvPr>
          <p:cNvSpPr/>
          <p:nvPr/>
        </p:nvSpPr>
        <p:spPr>
          <a:xfrm>
            <a:off x="878205" y="4271229"/>
            <a:ext cx="10054837" cy="1631216"/>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One submission per group (mention the team member names and unity IDs). Submission should be in </a:t>
            </a:r>
            <a:r>
              <a:rPr lang="en-US" sz="2000" b="1" dirty="0">
                <a:latin typeface="Arial" panose="020B0604020202020204" pitchFamily="34" charset="0"/>
                <a:cs typeface="Arial" panose="020B0604020202020204" pitchFamily="34" charset="0"/>
              </a:rPr>
              <a:t>PDF</a:t>
            </a: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Use Latex with font size 11pt and single space. </a:t>
            </a:r>
            <a:r>
              <a:rPr lang="en-US" sz="2000" dirty="0">
                <a:latin typeface="Arial" panose="020B0604020202020204" pitchFamily="34" charset="0"/>
                <a:cs typeface="Arial" panose="020B0604020202020204" pitchFamily="34" charset="0"/>
              </a:rPr>
              <a:t>Use the ACM Latex style file available here </a:t>
            </a:r>
            <a:r>
              <a:rPr lang="en-US" sz="2000" b="1" dirty="0">
                <a:latin typeface="Arial" panose="020B0604020202020204" pitchFamily="34" charset="0"/>
                <a:cs typeface="Arial" panose="020B0604020202020204" pitchFamily="34" charset="0"/>
                <a:hlinkClick r:id="rId3"/>
              </a:rPr>
              <a:t>ACM_LATEX</a:t>
            </a:r>
            <a:r>
              <a:rPr lang="en-US" sz="2000" dirty="0">
                <a:latin typeface="Arial" panose="020B0604020202020204" pitchFamily="34" charset="0"/>
                <a:cs typeface="Arial" panose="020B0604020202020204" pitchFamily="34" charset="0"/>
              </a:rPr>
              <a:t>. Use the </a:t>
            </a:r>
            <a:r>
              <a:rPr lang="en-US" sz="2000" b="1" dirty="0">
                <a:latin typeface="Arial" panose="020B0604020202020204" pitchFamily="34" charset="0"/>
                <a:cs typeface="Arial" panose="020B0604020202020204" pitchFamily="34" charset="0"/>
              </a:rPr>
              <a:t>sample-</a:t>
            </a:r>
            <a:r>
              <a:rPr lang="en-US" sz="2000" b="1" dirty="0" err="1">
                <a:latin typeface="Arial" panose="020B0604020202020204" pitchFamily="34" charset="0"/>
                <a:cs typeface="Arial" panose="020B0604020202020204" pitchFamily="34" charset="0"/>
              </a:rPr>
              <a:t>sigconf.tex</a:t>
            </a:r>
            <a:r>
              <a:rPr lang="en-US" sz="2000" dirty="0">
                <a:latin typeface="Arial" panose="020B0604020202020204" pitchFamily="34" charset="0"/>
                <a:cs typeface="Arial" panose="020B0604020202020204" pitchFamily="34" charset="0"/>
              </a:rPr>
              <a:t> sample and change the font size to 11pt </a:t>
            </a:r>
            <a:r>
              <a:rPr lang="en-US" sz="2000" i="1" dirty="0">
                <a:latin typeface="Arial" panose="020B0604020202020204" pitchFamily="34" charset="0"/>
                <a:cs typeface="Arial" panose="020B0604020202020204" pitchFamily="34" charset="0"/>
              </a:rPr>
              <a:t>[\</a:t>
            </a:r>
            <a:r>
              <a:rPr lang="en-US" sz="2000" i="1" dirty="0" err="1">
                <a:latin typeface="Arial" panose="020B0604020202020204" pitchFamily="34" charset="0"/>
                <a:cs typeface="Arial" panose="020B0604020202020204" pitchFamily="34" charset="0"/>
              </a:rPr>
              <a:t>documentclass</a:t>
            </a:r>
            <a:r>
              <a:rPr lang="en-US" sz="2000" i="1" dirty="0">
                <a:latin typeface="Arial" panose="020B0604020202020204" pitchFamily="34" charset="0"/>
                <a:cs typeface="Arial" panose="020B0604020202020204" pitchFamily="34" charset="0"/>
              </a:rPr>
              <a:t>[sigconf,11pt]{</a:t>
            </a:r>
            <a:r>
              <a:rPr lang="en-US" sz="2000" i="1" dirty="0" err="1">
                <a:latin typeface="Arial" panose="020B0604020202020204" pitchFamily="34" charset="0"/>
                <a:cs typeface="Arial" panose="020B0604020202020204" pitchFamily="34" charset="0"/>
              </a:rPr>
              <a:t>acmart</a:t>
            </a:r>
            <a:r>
              <a:rPr lang="en-US" sz="2000" i="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69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514B-8B54-2C47-8058-7F8CA42A0445}"/>
              </a:ext>
            </a:extLst>
          </p:cNvPr>
          <p:cNvSpPr>
            <a:spLocks noGrp="1"/>
          </p:cNvSpPr>
          <p:nvPr>
            <p:ph type="title"/>
          </p:nvPr>
        </p:nvSpPr>
        <p:spPr/>
        <p:txBody>
          <a:bodyPr/>
          <a:lstStyle/>
          <a:p>
            <a:r>
              <a:rPr lang="en-US" dirty="0"/>
              <a:t>Logistics </a:t>
            </a:r>
          </a:p>
        </p:txBody>
      </p:sp>
      <p:sp>
        <p:nvSpPr>
          <p:cNvPr id="4" name="Slide Number Placeholder 3">
            <a:extLst>
              <a:ext uri="{FF2B5EF4-FFF2-40B4-BE49-F238E27FC236}">
                <a16:creationId xmlns:a16="http://schemas.microsoft.com/office/drawing/2014/main" id="{FC48D71A-F21C-6F40-9649-24E8A7C17D6C}"/>
              </a:ext>
            </a:extLst>
          </p:cNvPr>
          <p:cNvSpPr>
            <a:spLocks noGrp="1"/>
          </p:cNvSpPr>
          <p:nvPr>
            <p:ph type="sldNum" sz="quarter" idx="12"/>
          </p:nvPr>
        </p:nvSpPr>
        <p:spPr/>
        <p:txBody>
          <a:bodyPr/>
          <a:lstStyle/>
          <a:p>
            <a:fld id="{3E5BF5F9-4D9A-9543-85E8-59158CD2B6EB}" type="slidenum">
              <a:rPr lang="en-US" smtClean="0"/>
              <a:t>35</a:t>
            </a:fld>
            <a:endParaRPr lang="en-US"/>
          </a:p>
        </p:txBody>
      </p:sp>
      <p:sp>
        <p:nvSpPr>
          <p:cNvPr id="6" name="TextBox 5">
            <a:extLst>
              <a:ext uri="{FF2B5EF4-FFF2-40B4-BE49-F238E27FC236}">
                <a16:creationId xmlns:a16="http://schemas.microsoft.com/office/drawing/2014/main" id="{AE3CC952-9781-D442-98DD-8BA5F279BB0A}"/>
              </a:ext>
            </a:extLst>
          </p:cNvPr>
          <p:cNvSpPr txBox="1"/>
          <p:nvPr/>
        </p:nvSpPr>
        <p:spPr>
          <a:xfrm>
            <a:off x="314609" y="2073962"/>
            <a:ext cx="9081182" cy="954107"/>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Arial" panose="020B0604020202020204" pitchFamily="34" charset="0"/>
                <a:cs typeface="Arial" panose="020B0604020202020204" pitchFamily="34" charset="0"/>
              </a:rPr>
              <a:t>Home Assignment 1 Due Sept 4, 2020</a:t>
            </a:r>
          </a:p>
          <a:p>
            <a:pPr marL="571500" indent="-5715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757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E61272-BEC5-B643-9A3D-005DB0602266}"/>
              </a:ext>
            </a:extLst>
          </p:cNvPr>
          <p:cNvSpPr>
            <a:spLocks noGrp="1"/>
          </p:cNvSpPr>
          <p:nvPr>
            <p:ph type="title"/>
          </p:nvPr>
        </p:nvSpPr>
        <p:spPr/>
        <p:txBody>
          <a:bodyPr/>
          <a:lstStyle/>
          <a:p>
            <a:r>
              <a:rPr lang="en-US" altLang="en-US" dirty="0"/>
              <a:t>Basic setting</a:t>
            </a:r>
            <a:endParaRPr lang="en-US" dirty="0"/>
          </a:p>
        </p:txBody>
      </p:sp>
      <p:grpSp>
        <p:nvGrpSpPr>
          <p:cNvPr id="3" name="Group 2" descr="data base sanitization">
            <a:extLst>
              <a:ext uri="{FF2B5EF4-FFF2-40B4-BE49-F238E27FC236}">
                <a16:creationId xmlns:a16="http://schemas.microsoft.com/office/drawing/2014/main" id="{3A9B2444-C74F-2142-B925-CCE2173D53FA}"/>
              </a:ext>
            </a:extLst>
          </p:cNvPr>
          <p:cNvGrpSpPr/>
          <p:nvPr/>
        </p:nvGrpSpPr>
        <p:grpSpPr>
          <a:xfrm>
            <a:off x="1762918" y="1717020"/>
            <a:ext cx="8828882" cy="3463925"/>
            <a:chOff x="1762918" y="1717020"/>
            <a:chExt cx="8828882" cy="3463925"/>
          </a:xfrm>
        </p:grpSpPr>
        <p:sp>
          <p:nvSpPr>
            <p:cNvPr id="17411" name="Freeform 2">
              <a:extLst>
                <a:ext uri="{FF2B5EF4-FFF2-40B4-BE49-F238E27FC236}">
                  <a16:creationId xmlns:a16="http://schemas.microsoft.com/office/drawing/2014/main" id="{887EE8A6-BC24-0542-AB50-EE9CB0A9F20B}"/>
                </a:ext>
              </a:extLst>
            </p:cNvPr>
            <p:cNvSpPr>
              <a:spLocks noChangeAspect="1"/>
            </p:cNvSpPr>
            <p:nvPr/>
          </p:nvSpPr>
          <p:spPr bwMode="auto">
            <a:xfrm>
              <a:off x="1762918" y="1717020"/>
              <a:ext cx="8666163" cy="3463925"/>
            </a:xfrm>
            <a:custGeom>
              <a:avLst/>
              <a:gdLst>
                <a:gd name="T0" fmla="*/ 449 w 3616"/>
                <a:gd name="T1" fmla="*/ 10 h 1445"/>
                <a:gd name="T2" fmla="*/ 303 w 3616"/>
                <a:gd name="T3" fmla="*/ 58 h 1445"/>
                <a:gd name="T4" fmla="*/ 244 w 3616"/>
                <a:gd name="T5" fmla="*/ 78 h 1445"/>
                <a:gd name="T6" fmla="*/ 215 w 3616"/>
                <a:gd name="T7" fmla="*/ 88 h 1445"/>
                <a:gd name="T8" fmla="*/ 205 w 3616"/>
                <a:gd name="T9" fmla="*/ 283 h 1445"/>
                <a:gd name="T10" fmla="*/ 225 w 3616"/>
                <a:gd name="T11" fmla="*/ 361 h 1445"/>
                <a:gd name="T12" fmla="*/ 127 w 3616"/>
                <a:gd name="T13" fmla="*/ 478 h 1445"/>
                <a:gd name="T14" fmla="*/ 68 w 3616"/>
                <a:gd name="T15" fmla="*/ 527 h 1445"/>
                <a:gd name="T16" fmla="*/ 29 w 3616"/>
                <a:gd name="T17" fmla="*/ 586 h 1445"/>
                <a:gd name="T18" fmla="*/ 0 w 3616"/>
                <a:gd name="T19" fmla="*/ 615 h 1445"/>
                <a:gd name="T20" fmla="*/ 107 w 3616"/>
                <a:gd name="T21" fmla="*/ 761 h 1445"/>
                <a:gd name="T22" fmla="*/ 234 w 3616"/>
                <a:gd name="T23" fmla="*/ 810 h 1445"/>
                <a:gd name="T24" fmla="*/ 293 w 3616"/>
                <a:gd name="T25" fmla="*/ 839 h 1445"/>
                <a:gd name="T26" fmla="*/ 351 w 3616"/>
                <a:gd name="T27" fmla="*/ 927 h 1445"/>
                <a:gd name="T28" fmla="*/ 351 w 3616"/>
                <a:gd name="T29" fmla="*/ 1142 h 1445"/>
                <a:gd name="T30" fmla="*/ 400 w 3616"/>
                <a:gd name="T31" fmla="*/ 1230 h 1445"/>
                <a:gd name="T32" fmla="*/ 449 w 3616"/>
                <a:gd name="T33" fmla="*/ 1240 h 1445"/>
                <a:gd name="T34" fmla="*/ 713 w 3616"/>
                <a:gd name="T35" fmla="*/ 1171 h 1445"/>
                <a:gd name="T36" fmla="*/ 918 w 3616"/>
                <a:gd name="T37" fmla="*/ 1142 h 1445"/>
                <a:gd name="T38" fmla="*/ 1015 w 3616"/>
                <a:gd name="T39" fmla="*/ 1181 h 1445"/>
                <a:gd name="T40" fmla="*/ 1103 w 3616"/>
                <a:gd name="T41" fmla="*/ 1230 h 1445"/>
                <a:gd name="T42" fmla="*/ 1308 w 3616"/>
                <a:gd name="T43" fmla="*/ 1386 h 1445"/>
                <a:gd name="T44" fmla="*/ 1425 w 3616"/>
                <a:gd name="T45" fmla="*/ 1376 h 1445"/>
                <a:gd name="T46" fmla="*/ 1513 w 3616"/>
                <a:gd name="T47" fmla="*/ 1347 h 1445"/>
                <a:gd name="T48" fmla="*/ 1669 w 3616"/>
                <a:gd name="T49" fmla="*/ 1308 h 1445"/>
                <a:gd name="T50" fmla="*/ 1796 w 3616"/>
                <a:gd name="T51" fmla="*/ 1269 h 1445"/>
                <a:gd name="T52" fmla="*/ 2187 w 3616"/>
                <a:gd name="T53" fmla="*/ 1298 h 1445"/>
                <a:gd name="T54" fmla="*/ 2480 w 3616"/>
                <a:gd name="T55" fmla="*/ 1406 h 1445"/>
                <a:gd name="T56" fmla="*/ 2646 w 3616"/>
                <a:gd name="T57" fmla="*/ 1445 h 1445"/>
                <a:gd name="T58" fmla="*/ 2997 w 3616"/>
                <a:gd name="T59" fmla="*/ 1415 h 1445"/>
                <a:gd name="T60" fmla="*/ 3231 w 3616"/>
                <a:gd name="T61" fmla="*/ 1357 h 1445"/>
                <a:gd name="T62" fmla="*/ 3319 w 3616"/>
                <a:gd name="T63" fmla="*/ 1318 h 1445"/>
                <a:gd name="T64" fmla="*/ 3573 w 3616"/>
                <a:gd name="T65" fmla="*/ 1210 h 1445"/>
                <a:gd name="T66" fmla="*/ 3583 w 3616"/>
                <a:gd name="T67" fmla="*/ 1054 h 1445"/>
                <a:gd name="T68" fmla="*/ 3563 w 3616"/>
                <a:gd name="T69" fmla="*/ 976 h 1445"/>
                <a:gd name="T70" fmla="*/ 3602 w 3616"/>
                <a:gd name="T71" fmla="*/ 752 h 1445"/>
                <a:gd name="T72" fmla="*/ 3524 w 3616"/>
                <a:gd name="T73" fmla="*/ 371 h 1445"/>
                <a:gd name="T74" fmla="*/ 3437 w 3616"/>
                <a:gd name="T75" fmla="*/ 166 h 1445"/>
                <a:gd name="T76" fmla="*/ 3319 w 3616"/>
                <a:gd name="T77" fmla="*/ 117 h 1445"/>
                <a:gd name="T78" fmla="*/ 3261 w 3616"/>
                <a:gd name="T79" fmla="*/ 97 h 1445"/>
                <a:gd name="T80" fmla="*/ 2997 w 3616"/>
                <a:gd name="T81" fmla="*/ 146 h 1445"/>
                <a:gd name="T82" fmla="*/ 2714 w 3616"/>
                <a:gd name="T83" fmla="*/ 127 h 1445"/>
                <a:gd name="T84" fmla="*/ 2392 w 3616"/>
                <a:gd name="T85" fmla="*/ 78 h 1445"/>
                <a:gd name="T86" fmla="*/ 2011 w 3616"/>
                <a:gd name="T87" fmla="*/ 10 h 1445"/>
                <a:gd name="T88" fmla="*/ 1503 w 3616"/>
                <a:gd name="T89" fmla="*/ 29 h 1445"/>
                <a:gd name="T90" fmla="*/ 1259 w 3616"/>
                <a:gd name="T91" fmla="*/ 88 h 1445"/>
                <a:gd name="T92" fmla="*/ 967 w 3616"/>
                <a:gd name="T93" fmla="*/ 78 h 1445"/>
                <a:gd name="T94" fmla="*/ 869 w 3616"/>
                <a:gd name="T95" fmla="*/ 49 h 1445"/>
                <a:gd name="T96" fmla="*/ 693 w 3616"/>
                <a:gd name="T97" fmla="*/ 0 h 1445"/>
                <a:gd name="T98" fmla="*/ 625 w 3616"/>
                <a:gd name="T99" fmla="*/ 0 h 1445"/>
                <a:gd name="T100" fmla="*/ 400 w 3616"/>
                <a:gd name="T101" fmla="*/ 19 h 1445"/>
                <a:gd name="T102" fmla="*/ 391 w 3616"/>
                <a:gd name="T103" fmla="*/ 58 h 1445"/>
                <a:gd name="T104" fmla="*/ 358 w 3616"/>
                <a:gd name="T105" fmla="*/ 8 h 1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16"/>
                <a:gd name="T160" fmla="*/ 0 h 1445"/>
                <a:gd name="T161" fmla="*/ 3616 w 3616"/>
                <a:gd name="T162" fmla="*/ 1445 h 144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16" h="1445">
                  <a:moveTo>
                    <a:pt x="449" y="10"/>
                  </a:moveTo>
                  <a:cubicBezTo>
                    <a:pt x="400" y="26"/>
                    <a:pt x="352" y="42"/>
                    <a:pt x="303" y="58"/>
                  </a:cubicBezTo>
                  <a:cubicBezTo>
                    <a:pt x="283" y="64"/>
                    <a:pt x="264" y="71"/>
                    <a:pt x="244" y="78"/>
                  </a:cubicBezTo>
                  <a:cubicBezTo>
                    <a:pt x="234" y="81"/>
                    <a:pt x="215" y="88"/>
                    <a:pt x="215" y="88"/>
                  </a:cubicBezTo>
                  <a:cubicBezTo>
                    <a:pt x="172" y="150"/>
                    <a:pt x="185" y="210"/>
                    <a:pt x="205" y="283"/>
                  </a:cubicBezTo>
                  <a:cubicBezTo>
                    <a:pt x="212" y="309"/>
                    <a:pt x="225" y="361"/>
                    <a:pt x="225" y="361"/>
                  </a:cubicBezTo>
                  <a:cubicBezTo>
                    <a:pt x="211" y="446"/>
                    <a:pt x="207" y="450"/>
                    <a:pt x="127" y="478"/>
                  </a:cubicBezTo>
                  <a:cubicBezTo>
                    <a:pt x="109" y="496"/>
                    <a:pt x="85" y="508"/>
                    <a:pt x="68" y="527"/>
                  </a:cubicBezTo>
                  <a:cubicBezTo>
                    <a:pt x="52" y="545"/>
                    <a:pt x="46" y="569"/>
                    <a:pt x="29" y="586"/>
                  </a:cubicBezTo>
                  <a:cubicBezTo>
                    <a:pt x="19" y="596"/>
                    <a:pt x="10" y="605"/>
                    <a:pt x="0" y="615"/>
                  </a:cubicBezTo>
                  <a:cubicBezTo>
                    <a:pt x="14" y="683"/>
                    <a:pt x="35" y="739"/>
                    <a:pt x="107" y="761"/>
                  </a:cubicBezTo>
                  <a:cubicBezTo>
                    <a:pt x="148" y="788"/>
                    <a:pt x="191" y="788"/>
                    <a:pt x="234" y="810"/>
                  </a:cubicBezTo>
                  <a:cubicBezTo>
                    <a:pt x="303" y="845"/>
                    <a:pt x="227" y="818"/>
                    <a:pt x="293" y="839"/>
                  </a:cubicBezTo>
                  <a:cubicBezTo>
                    <a:pt x="321" y="868"/>
                    <a:pt x="339" y="888"/>
                    <a:pt x="351" y="927"/>
                  </a:cubicBezTo>
                  <a:cubicBezTo>
                    <a:pt x="340" y="1021"/>
                    <a:pt x="334" y="1030"/>
                    <a:pt x="351" y="1142"/>
                  </a:cubicBezTo>
                  <a:cubicBezTo>
                    <a:pt x="355" y="1171"/>
                    <a:pt x="370" y="1215"/>
                    <a:pt x="400" y="1230"/>
                  </a:cubicBezTo>
                  <a:cubicBezTo>
                    <a:pt x="415" y="1237"/>
                    <a:pt x="433" y="1237"/>
                    <a:pt x="449" y="1240"/>
                  </a:cubicBezTo>
                  <a:cubicBezTo>
                    <a:pt x="544" y="1230"/>
                    <a:pt x="628" y="1214"/>
                    <a:pt x="713" y="1171"/>
                  </a:cubicBezTo>
                  <a:cubicBezTo>
                    <a:pt x="761" y="1098"/>
                    <a:pt x="825" y="1136"/>
                    <a:pt x="918" y="1142"/>
                  </a:cubicBezTo>
                  <a:cubicBezTo>
                    <a:pt x="955" y="1155"/>
                    <a:pt x="982" y="1161"/>
                    <a:pt x="1015" y="1181"/>
                  </a:cubicBezTo>
                  <a:cubicBezTo>
                    <a:pt x="1101" y="1232"/>
                    <a:pt x="1044" y="1209"/>
                    <a:pt x="1103" y="1230"/>
                  </a:cubicBezTo>
                  <a:cubicBezTo>
                    <a:pt x="1160" y="1313"/>
                    <a:pt x="1208" y="1366"/>
                    <a:pt x="1308" y="1386"/>
                  </a:cubicBezTo>
                  <a:cubicBezTo>
                    <a:pt x="1347" y="1383"/>
                    <a:pt x="1386" y="1381"/>
                    <a:pt x="1425" y="1376"/>
                  </a:cubicBezTo>
                  <a:cubicBezTo>
                    <a:pt x="1456" y="1372"/>
                    <a:pt x="1484" y="1357"/>
                    <a:pt x="1513" y="1347"/>
                  </a:cubicBezTo>
                  <a:cubicBezTo>
                    <a:pt x="1564" y="1330"/>
                    <a:pt x="1617" y="1321"/>
                    <a:pt x="1669" y="1308"/>
                  </a:cubicBezTo>
                  <a:cubicBezTo>
                    <a:pt x="1712" y="1297"/>
                    <a:pt x="1753" y="1280"/>
                    <a:pt x="1796" y="1269"/>
                  </a:cubicBezTo>
                  <a:cubicBezTo>
                    <a:pt x="1986" y="1275"/>
                    <a:pt x="2050" y="1256"/>
                    <a:pt x="2187" y="1298"/>
                  </a:cubicBezTo>
                  <a:cubicBezTo>
                    <a:pt x="2281" y="1363"/>
                    <a:pt x="2368" y="1392"/>
                    <a:pt x="2480" y="1406"/>
                  </a:cubicBezTo>
                  <a:cubicBezTo>
                    <a:pt x="2535" y="1423"/>
                    <a:pt x="2589" y="1433"/>
                    <a:pt x="2646" y="1445"/>
                  </a:cubicBezTo>
                  <a:cubicBezTo>
                    <a:pt x="2952" y="1423"/>
                    <a:pt x="2835" y="1439"/>
                    <a:pt x="2997" y="1415"/>
                  </a:cubicBezTo>
                  <a:cubicBezTo>
                    <a:pt x="3076" y="1390"/>
                    <a:pt x="3150" y="1375"/>
                    <a:pt x="3231" y="1357"/>
                  </a:cubicBezTo>
                  <a:cubicBezTo>
                    <a:pt x="3264" y="1350"/>
                    <a:pt x="3288" y="1329"/>
                    <a:pt x="3319" y="1318"/>
                  </a:cubicBezTo>
                  <a:cubicBezTo>
                    <a:pt x="3391" y="1248"/>
                    <a:pt x="3475" y="1224"/>
                    <a:pt x="3573" y="1210"/>
                  </a:cubicBezTo>
                  <a:cubicBezTo>
                    <a:pt x="3603" y="1124"/>
                    <a:pt x="3616" y="1184"/>
                    <a:pt x="3583" y="1054"/>
                  </a:cubicBezTo>
                  <a:cubicBezTo>
                    <a:pt x="3576" y="1028"/>
                    <a:pt x="3563" y="976"/>
                    <a:pt x="3563" y="976"/>
                  </a:cubicBezTo>
                  <a:cubicBezTo>
                    <a:pt x="3571" y="899"/>
                    <a:pt x="3588" y="828"/>
                    <a:pt x="3602" y="752"/>
                  </a:cubicBezTo>
                  <a:cubicBezTo>
                    <a:pt x="3592" y="635"/>
                    <a:pt x="3594" y="472"/>
                    <a:pt x="3524" y="371"/>
                  </a:cubicBezTo>
                  <a:cubicBezTo>
                    <a:pt x="3501" y="296"/>
                    <a:pt x="3501" y="220"/>
                    <a:pt x="3437" y="166"/>
                  </a:cubicBezTo>
                  <a:cubicBezTo>
                    <a:pt x="3404" y="139"/>
                    <a:pt x="3358" y="130"/>
                    <a:pt x="3319" y="117"/>
                  </a:cubicBezTo>
                  <a:cubicBezTo>
                    <a:pt x="3300" y="110"/>
                    <a:pt x="3261" y="97"/>
                    <a:pt x="3261" y="97"/>
                  </a:cubicBezTo>
                  <a:cubicBezTo>
                    <a:pt x="3177" y="125"/>
                    <a:pt x="3085" y="136"/>
                    <a:pt x="2997" y="146"/>
                  </a:cubicBezTo>
                  <a:cubicBezTo>
                    <a:pt x="2832" y="139"/>
                    <a:pt x="2834" y="145"/>
                    <a:pt x="2714" y="127"/>
                  </a:cubicBezTo>
                  <a:cubicBezTo>
                    <a:pt x="2603" y="111"/>
                    <a:pt x="2505" y="86"/>
                    <a:pt x="2392" y="78"/>
                  </a:cubicBezTo>
                  <a:cubicBezTo>
                    <a:pt x="2263" y="56"/>
                    <a:pt x="2142" y="22"/>
                    <a:pt x="2011" y="10"/>
                  </a:cubicBezTo>
                  <a:cubicBezTo>
                    <a:pt x="1842" y="14"/>
                    <a:pt x="1672" y="10"/>
                    <a:pt x="1503" y="29"/>
                  </a:cubicBezTo>
                  <a:cubicBezTo>
                    <a:pt x="1420" y="38"/>
                    <a:pt x="1341" y="71"/>
                    <a:pt x="1259" y="88"/>
                  </a:cubicBezTo>
                  <a:cubicBezTo>
                    <a:pt x="1162" y="85"/>
                    <a:pt x="1064" y="84"/>
                    <a:pt x="967" y="78"/>
                  </a:cubicBezTo>
                  <a:cubicBezTo>
                    <a:pt x="933" y="76"/>
                    <a:pt x="869" y="49"/>
                    <a:pt x="869" y="49"/>
                  </a:cubicBezTo>
                  <a:cubicBezTo>
                    <a:pt x="815" y="11"/>
                    <a:pt x="758" y="8"/>
                    <a:pt x="693" y="0"/>
                  </a:cubicBezTo>
                  <a:cubicBezTo>
                    <a:pt x="624" y="24"/>
                    <a:pt x="710" y="0"/>
                    <a:pt x="625" y="0"/>
                  </a:cubicBezTo>
                  <a:cubicBezTo>
                    <a:pt x="554" y="0"/>
                    <a:pt x="472" y="11"/>
                    <a:pt x="400" y="19"/>
                  </a:cubicBezTo>
                  <a:cubicBezTo>
                    <a:pt x="390" y="52"/>
                    <a:pt x="391" y="39"/>
                    <a:pt x="391" y="58"/>
                  </a:cubicBezTo>
                  <a:lnTo>
                    <a:pt x="358" y="8"/>
                  </a:lnTo>
                </a:path>
              </a:pathLst>
            </a:custGeom>
            <a:solidFill>
              <a:srgbClr val="CCFFCC"/>
            </a:solidFill>
            <a:ln w="9525">
              <a:noFill/>
              <a:round/>
              <a:headEnd/>
              <a:tailEnd/>
            </a:ln>
          </p:spPr>
          <p:txBody>
            <a:bodyPr/>
            <a:lstStyle/>
            <a:p>
              <a:pPr>
                <a:defRPr/>
              </a:pPr>
              <a:endParaRPr lang="en-US"/>
            </a:p>
          </p:txBody>
        </p:sp>
        <p:grpSp>
          <p:nvGrpSpPr>
            <p:cNvPr id="6148" name="Group 5">
              <a:extLst>
                <a:ext uri="{FF2B5EF4-FFF2-40B4-BE49-F238E27FC236}">
                  <a16:creationId xmlns:a16="http://schemas.microsoft.com/office/drawing/2014/main" id="{52C659DB-A652-964C-A165-93C96751E5FA}"/>
                </a:ext>
              </a:extLst>
            </p:cNvPr>
            <p:cNvGrpSpPr>
              <a:grpSpLocks/>
            </p:cNvGrpSpPr>
            <p:nvPr/>
          </p:nvGrpSpPr>
          <p:grpSpPr bwMode="auto">
            <a:xfrm>
              <a:off x="2667000" y="2057400"/>
              <a:ext cx="1752600" cy="2362200"/>
              <a:chOff x="384" y="912"/>
              <a:chExt cx="1104" cy="1488"/>
            </a:xfrm>
          </p:grpSpPr>
          <p:sp>
            <p:nvSpPr>
              <p:cNvPr id="1010694" name="Oval 6">
                <a:extLst>
                  <a:ext uri="{FF2B5EF4-FFF2-40B4-BE49-F238E27FC236}">
                    <a16:creationId xmlns:a16="http://schemas.microsoft.com/office/drawing/2014/main" id="{EEF49DE3-ACB4-444A-8577-EB9453A8CC10}"/>
                  </a:ext>
                </a:extLst>
              </p:cNvPr>
              <p:cNvSpPr>
                <a:spLocks noChangeArrowheads="1"/>
              </p:cNvSpPr>
              <p:nvPr/>
            </p:nvSpPr>
            <p:spPr bwMode="auto">
              <a:xfrm>
                <a:off x="384" y="211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60000"/>
                  </a:lnSpc>
                  <a:buFontTx/>
                  <a:buNone/>
                  <a:defRPr/>
                </a:pPr>
                <a:r>
                  <a:rPr lang="en-US" b="1"/>
                  <a:t>x</a:t>
                </a:r>
                <a:r>
                  <a:rPr lang="en-US" b="1" baseline="-25000"/>
                  <a:t>n</a:t>
                </a:r>
              </a:p>
            </p:txBody>
          </p:sp>
          <p:sp>
            <p:nvSpPr>
              <p:cNvPr id="1010695" name="Oval 7">
                <a:extLst>
                  <a:ext uri="{FF2B5EF4-FFF2-40B4-BE49-F238E27FC236}">
                    <a16:creationId xmlns:a16="http://schemas.microsoft.com/office/drawing/2014/main" id="{A38C3C34-0224-8244-9933-B347B81325B7}"/>
                  </a:ext>
                </a:extLst>
              </p:cNvPr>
              <p:cNvSpPr>
                <a:spLocks noChangeArrowheads="1"/>
              </p:cNvSpPr>
              <p:nvPr/>
            </p:nvSpPr>
            <p:spPr bwMode="auto">
              <a:xfrm>
                <a:off x="384" y="187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60000"/>
                  </a:lnSpc>
                  <a:buFontTx/>
                  <a:buNone/>
                  <a:defRPr/>
                </a:pPr>
                <a:r>
                  <a:rPr lang="en-US" b="1"/>
                  <a:t>x</a:t>
                </a:r>
                <a:r>
                  <a:rPr lang="en-US" b="1" baseline="-25000"/>
                  <a:t>n-1</a:t>
                </a:r>
              </a:p>
            </p:txBody>
          </p:sp>
          <p:sp>
            <p:nvSpPr>
              <p:cNvPr id="1010696" name="Oval 8">
                <a:extLst>
                  <a:ext uri="{FF2B5EF4-FFF2-40B4-BE49-F238E27FC236}">
                    <a16:creationId xmlns:a16="http://schemas.microsoft.com/office/drawing/2014/main" id="{0BDB1B67-DEEC-8D40-8F00-0621BCF6EA83}"/>
                  </a:ext>
                </a:extLst>
              </p:cNvPr>
              <p:cNvSpPr>
                <a:spLocks noChangeArrowheads="1"/>
              </p:cNvSpPr>
              <p:nvPr/>
            </p:nvSpPr>
            <p:spPr bwMode="auto">
              <a:xfrm>
                <a:off x="384" y="163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130000"/>
                  </a:lnSpc>
                  <a:buFontTx/>
                  <a:buNone/>
                  <a:defRPr/>
                </a:pPr>
                <a:r>
                  <a:rPr lang="en-US" b="1">
                    <a:sym typeface="MT Extra" pitchFamily="18" charset="2"/>
                  </a:rPr>
                  <a:t></a:t>
                </a:r>
              </a:p>
            </p:txBody>
          </p:sp>
          <p:sp>
            <p:nvSpPr>
              <p:cNvPr id="1010697" name="Oval 9">
                <a:extLst>
                  <a:ext uri="{FF2B5EF4-FFF2-40B4-BE49-F238E27FC236}">
                    <a16:creationId xmlns:a16="http://schemas.microsoft.com/office/drawing/2014/main" id="{FDE1371D-970B-F448-B233-960773AA130E}"/>
                  </a:ext>
                </a:extLst>
              </p:cNvPr>
              <p:cNvSpPr>
                <a:spLocks noChangeArrowheads="1"/>
              </p:cNvSpPr>
              <p:nvPr/>
            </p:nvSpPr>
            <p:spPr bwMode="auto">
              <a:xfrm>
                <a:off x="384" y="139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60000"/>
                  </a:lnSpc>
                  <a:buFontTx/>
                  <a:buNone/>
                  <a:defRPr/>
                </a:pPr>
                <a:r>
                  <a:rPr lang="en-US" b="1"/>
                  <a:t>x</a:t>
                </a:r>
                <a:r>
                  <a:rPr lang="en-US" b="1" baseline="-25000"/>
                  <a:t>3</a:t>
                </a:r>
              </a:p>
            </p:txBody>
          </p:sp>
          <p:sp>
            <p:nvSpPr>
              <p:cNvPr id="1010698" name="Oval 10">
                <a:extLst>
                  <a:ext uri="{FF2B5EF4-FFF2-40B4-BE49-F238E27FC236}">
                    <a16:creationId xmlns:a16="http://schemas.microsoft.com/office/drawing/2014/main" id="{A0641E60-648E-3C4E-A275-470F23CBE6C7}"/>
                  </a:ext>
                </a:extLst>
              </p:cNvPr>
              <p:cNvSpPr>
                <a:spLocks noChangeArrowheads="1"/>
              </p:cNvSpPr>
              <p:nvPr/>
            </p:nvSpPr>
            <p:spPr bwMode="auto">
              <a:xfrm>
                <a:off x="384" y="115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60000"/>
                  </a:lnSpc>
                  <a:buFontTx/>
                  <a:buNone/>
                  <a:defRPr/>
                </a:pPr>
                <a:r>
                  <a:rPr lang="en-US" b="1"/>
                  <a:t>x</a:t>
                </a:r>
                <a:r>
                  <a:rPr lang="en-US" b="1" baseline="-25000"/>
                  <a:t>2</a:t>
                </a:r>
              </a:p>
            </p:txBody>
          </p:sp>
          <p:sp>
            <p:nvSpPr>
              <p:cNvPr id="1010699" name="Oval 11">
                <a:extLst>
                  <a:ext uri="{FF2B5EF4-FFF2-40B4-BE49-F238E27FC236}">
                    <a16:creationId xmlns:a16="http://schemas.microsoft.com/office/drawing/2014/main" id="{A87C7022-0E3E-D541-BCDA-B193C9BB16ED}"/>
                  </a:ext>
                </a:extLst>
              </p:cNvPr>
              <p:cNvSpPr>
                <a:spLocks noChangeArrowheads="1"/>
              </p:cNvSpPr>
              <p:nvPr/>
            </p:nvSpPr>
            <p:spPr bwMode="auto">
              <a:xfrm>
                <a:off x="384" y="912"/>
                <a:ext cx="1104" cy="288"/>
              </a:xfrm>
              <a:prstGeom prst="ellipse">
                <a:avLst/>
              </a:prstGeom>
              <a:gradFill rotWithShape="1">
                <a:gsLst>
                  <a:gs pos="0">
                    <a:schemeClr val="hlink">
                      <a:gamma/>
                      <a:shade val="48627"/>
                      <a:invGamma/>
                    </a:schemeClr>
                  </a:gs>
                  <a:gs pos="100000">
                    <a:schemeClr val="hlink"/>
                  </a:gs>
                </a:gsLst>
                <a:lin ang="2700000" scaled="1"/>
              </a:gradFill>
              <a:ln w="9525">
                <a:solidFill>
                  <a:schemeClr val="tx1"/>
                </a:solidFill>
                <a:round/>
                <a:headEnd/>
                <a:tailEnd/>
              </a:ln>
              <a:effectLst/>
            </p:spPr>
            <p:txBody>
              <a:bodyPr wrap="none" anchor="ctr"/>
              <a:lstStyle/>
              <a:p>
                <a:pPr>
                  <a:lnSpc>
                    <a:spcPct val="60000"/>
                  </a:lnSpc>
                  <a:buFontTx/>
                  <a:buNone/>
                  <a:defRPr/>
                </a:pPr>
                <a:r>
                  <a:rPr lang="en-US" b="1"/>
                  <a:t>x</a:t>
                </a:r>
                <a:r>
                  <a:rPr lang="en-US" b="1" baseline="-25000"/>
                  <a:t>1</a:t>
                </a:r>
              </a:p>
            </p:txBody>
          </p:sp>
        </p:grpSp>
        <p:sp>
          <p:nvSpPr>
            <p:cNvPr id="17415" name="AutoShape 12">
              <a:extLst>
                <a:ext uri="{FF2B5EF4-FFF2-40B4-BE49-F238E27FC236}">
                  <a16:creationId xmlns:a16="http://schemas.microsoft.com/office/drawing/2014/main" id="{93FE1374-61EA-8F42-984F-D257BFAD45BD}"/>
                </a:ext>
              </a:extLst>
            </p:cNvPr>
            <p:cNvSpPr>
              <a:spLocks noChangeArrowheads="1"/>
            </p:cNvSpPr>
            <p:nvPr/>
          </p:nvSpPr>
          <p:spPr bwMode="auto">
            <a:xfrm>
              <a:off x="4876800" y="2438400"/>
              <a:ext cx="1066800" cy="1219200"/>
            </a:xfrm>
            <a:prstGeom prst="flowChartProcess">
              <a:avLst/>
            </a:prstGeom>
            <a:solidFill>
              <a:srgbClr val="99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FF99"/>
              </a:extrusionClr>
            </a:sp3d>
          </p:spPr>
          <p:txBody>
            <a:bodyPr wrap="none" anchor="ctr">
              <a:flatTx/>
            </a:bodyPr>
            <a:lstStyle/>
            <a:p>
              <a:pPr algn="ctr">
                <a:buFontTx/>
                <a:buNone/>
                <a:defRPr/>
              </a:pPr>
              <a:r>
                <a:rPr lang="en-US" sz="2800" dirty="0"/>
                <a:t>San</a:t>
              </a:r>
            </a:p>
          </p:txBody>
        </p:sp>
        <p:sp>
          <p:nvSpPr>
            <p:cNvPr id="17416" name="Text Box 13">
              <a:extLst>
                <a:ext uri="{FF2B5EF4-FFF2-40B4-BE49-F238E27FC236}">
                  <a16:creationId xmlns:a16="http://schemas.microsoft.com/office/drawing/2014/main" id="{6BF97791-32EC-6947-8EF7-B44CE4D9E7A2}"/>
                </a:ext>
              </a:extLst>
            </p:cNvPr>
            <p:cNvSpPr txBox="1">
              <a:spLocks noChangeArrowheads="1"/>
            </p:cNvSpPr>
            <p:nvPr/>
          </p:nvSpPr>
          <p:spPr bwMode="auto">
            <a:xfrm>
              <a:off x="8153400" y="2506664"/>
              <a:ext cx="2438400" cy="1354217"/>
            </a:xfrm>
            <a:prstGeom prst="rect">
              <a:avLst/>
            </a:prstGeom>
            <a:noFill/>
            <a:ln w="9525">
              <a:noFill/>
              <a:miter lim="800000"/>
              <a:headEnd/>
              <a:tailEnd/>
            </a:ln>
          </p:spPr>
          <p:txBody>
            <a:bodyPr>
              <a:spAutoFit/>
            </a:bodyPr>
            <a:lstStyle/>
            <a:p>
              <a:pPr>
                <a:buFontTx/>
                <a:buNone/>
                <a:defRPr/>
              </a:pPr>
              <a:r>
                <a:rPr lang="en-US" sz="2800" dirty="0"/>
                <a:t>Users</a:t>
              </a:r>
            </a:p>
            <a:p>
              <a:pPr>
                <a:buFontTx/>
                <a:buNone/>
                <a:defRPr/>
              </a:pPr>
              <a:r>
                <a:rPr lang="en-US" dirty="0"/>
                <a:t>(government, researchers, marketers, …) </a:t>
              </a:r>
            </a:p>
          </p:txBody>
        </p:sp>
        <p:grpSp>
          <p:nvGrpSpPr>
            <p:cNvPr id="6151" name="Group 14">
              <a:extLst>
                <a:ext uri="{FF2B5EF4-FFF2-40B4-BE49-F238E27FC236}">
                  <a16:creationId xmlns:a16="http://schemas.microsoft.com/office/drawing/2014/main" id="{2E8D4895-7BA8-6D48-9B0F-48C68055C2F8}"/>
                </a:ext>
              </a:extLst>
            </p:cNvPr>
            <p:cNvGrpSpPr>
              <a:grpSpLocks/>
            </p:cNvGrpSpPr>
            <p:nvPr/>
          </p:nvGrpSpPr>
          <p:grpSpPr bwMode="auto">
            <a:xfrm>
              <a:off x="6407150" y="2057398"/>
              <a:ext cx="1644650" cy="457200"/>
              <a:chOff x="2976" y="912"/>
              <a:chExt cx="1036" cy="288"/>
            </a:xfrm>
          </p:grpSpPr>
          <p:sp>
            <p:nvSpPr>
              <p:cNvPr id="17435" name="Line 15">
                <a:extLst>
                  <a:ext uri="{FF2B5EF4-FFF2-40B4-BE49-F238E27FC236}">
                    <a16:creationId xmlns:a16="http://schemas.microsoft.com/office/drawing/2014/main" id="{D9546722-74E8-B047-94E2-9EC4B14CE78C}"/>
                  </a:ext>
                </a:extLst>
              </p:cNvPr>
              <p:cNvSpPr>
                <a:spLocks noChangeShapeType="1"/>
              </p:cNvSpPr>
              <p:nvPr/>
            </p:nvSpPr>
            <p:spPr bwMode="auto">
              <a:xfrm flipH="1">
                <a:off x="2976" y="1200"/>
                <a:ext cx="1036" cy="0"/>
              </a:xfrm>
              <a:prstGeom prst="line">
                <a:avLst/>
              </a:prstGeom>
              <a:noFill/>
              <a:ln w="28575">
                <a:solidFill>
                  <a:schemeClr val="tx1"/>
                </a:solidFill>
                <a:round/>
                <a:headEnd/>
                <a:tailEnd type="triangle" w="med" len="med"/>
              </a:ln>
            </p:spPr>
            <p:txBody>
              <a:bodyPr/>
              <a:lstStyle/>
              <a:p>
                <a:pPr>
                  <a:buFontTx/>
                  <a:buNone/>
                  <a:defRPr/>
                </a:pPr>
                <a:endParaRPr lang="en-US"/>
              </a:p>
            </p:txBody>
          </p:sp>
          <p:sp>
            <p:nvSpPr>
              <p:cNvPr id="17436" name="Text Box 16">
                <a:extLst>
                  <a:ext uri="{FF2B5EF4-FFF2-40B4-BE49-F238E27FC236}">
                    <a16:creationId xmlns:a16="http://schemas.microsoft.com/office/drawing/2014/main" id="{08C99A0F-0EDB-3B42-9209-F10985612897}"/>
                  </a:ext>
                </a:extLst>
              </p:cNvPr>
              <p:cNvSpPr txBox="1">
                <a:spLocks noChangeArrowheads="1"/>
              </p:cNvSpPr>
              <p:nvPr/>
            </p:nvSpPr>
            <p:spPr bwMode="auto">
              <a:xfrm>
                <a:off x="3177" y="912"/>
                <a:ext cx="566" cy="233"/>
              </a:xfrm>
              <a:prstGeom prst="rect">
                <a:avLst/>
              </a:prstGeom>
              <a:noFill/>
              <a:ln w="9525">
                <a:noFill/>
                <a:miter lim="800000"/>
                <a:headEnd/>
                <a:tailEnd/>
              </a:ln>
            </p:spPr>
            <p:txBody>
              <a:bodyPr wrap="none">
                <a:spAutoFit/>
              </a:bodyPr>
              <a:lstStyle/>
              <a:p>
                <a:pPr>
                  <a:buFontTx/>
                  <a:buNone/>
                  <a:defRPr/>
                </a:pPr>
                <a:r>
                  <a:rPr lang="en-US" dirty="0"/>
                  <a:t>query 1</a:t>
                </a:r>
              </a:p>
            </p:txBody>
          </p:sp>
        </p:grpSp>
        <p:grpSp>
          <p:nvGrpSpPr>
            <p:cNvPr id="6152" name="Group 17">
              <a:extLst>
                <a:ext uri="{FF2B5EF4-FFF2-40B4-BE49-F238E27FC236}">
                  <a16:creationId xmlns:a16="http://schemas.microsoft.com/office/drawing/2014/main" id="{FDC11972-92FA-A543-B0FC-A198DB215AC8}"/>
                </a:ext>
              </a:extLst>
            </p:cNvPr>
            <p:cNvGrpSpPr>
              <a:grpSpLocks/>
            </p:cNvGrpSpPr>
            <p:nvPr/>
          </p:nvGrpSpPr>
          <p:grpSpPr bwMode="auto">
            <a:xfrm>
              <a:off x="6407150" y="2514599"/>
              <a:ext cx="1644650" cy="415925"/>
              <a:chOff x="2976" y="1200"/>
              <a:chExt cx="1036" cy="262"/>
            </a:xfrm>
          </p:grpSpPr>
          <p:sp>
            <p:nvSpPr>
              <p:cNvPr id="17433" name="Line 18">
                <a:extLst>
                  <a:ext uri="{FF2B5EF4-FFF2-40B4-BE49-F238E27FC236}">
                    <a16:creationId xmlns:a16="http://schemas.microsoft.com/office/drawing/2014/main" id="{0521FBCA-0121-7F48-85B5-7EF5CFE9EAAD}"/>
                  </a:ext>
                </a:extLst>
              </p:cNvPr>
              <p:cNvSpPr>
                <a:spLocks noChangeShapeType="1"/>
              </p:cNvSpPr>
              <p:nvPr/>
            </p:nvSpPr>
            <p:spPr bwMode="auto">
              <a:xfrm>
                <a:off x="2976" y="1462"/>
                <a:ext cx="1036" cy="0"/>
              </a:xfrm>
              <a:prstGeom prst="line">
                <a:avLst/>
              </a:prstGeom>
              <a:noFill/>
              <a:ln w="28575">
                <a:solidFill>
                  <a:schemeClr val="tx1"/>
                </a:solidFill>
                <a:round/>
                <a:headEnd/>
                <a:tailEnd type="triangle" w="med" len="med"/>
              </a:ln>
            </p:spPr>
            <p:txBody>
              <a:bodyPr/>
              <a:lstStyle/>
              <a:p>
                <a:pPr>
                  <a:buFontTx/>
                  <a:buNone/>
                  <a:defRPr/>
                </a:pPr>
                <a:endParaRPr lang="en-US"/>
              </a:p>
            </p:txBody>
          </p:sp>
          <p:sp>
            <p:nvSpPr>
              <p:cNvPr id="17434" name="Text Box 19">
                <a:extLst>
                  <a:ext uri="{FF2B5EF4-FFF2-40B4-BE49-F238E27FC236}">
                    <a16:creationId xmlns:a16="http://schemas.microsoft.com/office/drawing/2014/main" id="{F1379F2A-411A-0040-A326-BB8A477D891F}"/>
                  </a:ext>
                </a:extLst>
              </p:cNvPr>
              <p:cNvSpPr txBox="1">
                <a:spLocks noChangeArrowheads="1"/>
              </p:cNvSpPr>
              <p:nvPr/>
            </p:nvSpPr>
            <p:spPr bwMode="auto">
              <a:xfrm>
                <a:off x="3120" y="1200"/>
                <a:ext cx="652" cy="233"/>
              </a:xfrm>
              <a:prstGeom prst="rect">
                <a:avLst/>
              </a:prstGeom>
              <a:noFill/>
              <a:ln w="9525">
                <a:noFill/>
                <a:miter lim="800000"/>
                <a:headEnd/>
                <a:tailEnd/>
              </a:ln>
            </p:spPr>
            <p:txBody>
              <a:bodyPr wrap="none">
                <a:spAutoFit/>
              </a:bodyPr>
              <a:lstStyle/>
              <a:p>
                <a:pPr>
                  <a:buFontTx/>
                  <a:buNone/>
                  <a:defRPr/>
                </a:pPr>
                <a:r>
                  <a:rPr lang="en-US" dirty="0"/>
                  <a:t>answer 1</a:t>
                </a:r>
              </a:p>
            </p:txBody>
          </p:sp>
        </p:grpSp>
        <p:grpSp>
          <p:nvGrpSpPr>
            <p:cNvPr id="6153" name="Group 20">
              <a:extLst>
                <a:ext uri="{FF2B5EF4-FFF2-40B4-BE49-F238E27FC236}">
                  <a16:creationId xmlns:a16="http://schemas.microsoft.com/office/drawing/2014/main" id="{46BF7789-F447-1F4C-802F-201A340EC163}"/>
                </a:ext>
              </a:extLst>
            </p:cNvPr>
            <p:cNvGrpSpPr>
              <a:grpSpLocks/>
            </p:cNvGrpSpPr>
            <p:nvPr/>
          </p:nvGrpSpPr>
          <p:grpSpPr bwMode="auto">
            <a:xfrm>
              <a:off x="6407150" y="3352797"/>
              <a:ext cx="1614488" cy="457200"/>
              <a:chOff x="2976" y="1728"/>
              <a:chExt cx="1017" cy="288"/>
            </a:xfrm>
          </p:grpSpPr>
          <p:sp>
            <p:nvSpPr>
              <p:cNvPr id="17431" name="Line 21">
                <a:extLst>
                  <a:ext uri="{FF2B5EF4-FFF2-40B4-BE49-F238E27FC236}">
                    <a16:creationId xmlns:a16="http://schemas.microsoft.com/office/drawing/2014/main" id="{8ED90FCF-3DB5-8644-9354-00826D2DBD4F}"/>
                  </a:ext>
                </a:extLst>
              </p:cNvPr>
              <p:cNvSpPr>
                <a:spLocks noChangeShapeType="1"/>
              </p:cNvSpPr>
              <p:nvPr/>
            </p:nvSpPr>
            <p:spPr bwMode="auto">
              <a:xfrm flipH="1">
                <a:off x="2976" y="2016"/>
                <a:ext cx="1017" cy="0"/>
              </a:xfrm>
              <a:prstGeom prst="line">
                <a:avLst/>
              </a:prstGeom>
              <a:noFill/>
              <a:ln w="28575">
                <a:solidFill>
                  <a:schemeClr val="tx1"/>
                </a:solidFill>
                <a:round/>
                <a:headEnd/>
                <a:tailEnd type="triangle" w="med" len="med"/>
              </a:ln>
            </p:spPr>
            <p:txBody>
              <a:bodyPr/>
              <a:lstStyle/>
              <a:p>
                <a:pPr>
                  <a:buFontTx/>
                  <a:buNone/>
                  <a:defRPr/>
                </a:pPr>
                <a:endParaRPr lang="en-US"/>
              </a:p>
            </p:txBody>
          </p:sp>
          <p:sp>
            <p:nvSpPr>
              <p:cNvPr id="17432" name="Text Box 22">
                <a:extLst>
                  <a:ext uri="{FF2B5EF4-FFF2-40B4-BE49-F238E27FC236}">
                    <a16:creationId xmlns:a16="http://schemas.microsoft.com/office/drawing/2014/main" id="{D66E4451-EAB4-F740-9952-98C106E6D857}"/>
                  </a:ext>
                </a:extLst>
              </p:cNvPr>
              <p:cNvSpPr txBox="1">
                <a:spLocks noChangeArrowheads="1"/>
              </p:cNvSpPr>
              <p:nvPr/>
            </p:nvSpPr>
            <p:spPr bwMode="auto">
              <a:xfrm>
                <a:off x="3182" y="1728"/>
                <a:ext cx="563" cy="233"/>
              </a:xfrm>
              <a:prstGeom prst="rect">
                <a:avLst/>
              </a:prstGeom>
              <a:noFill/>
              <a:ln w="9525">
                <a:noFill/>
                <a:miter lim="800000"/>
                <a:headEnd/>
                <a:tailEnd/>
              </a:ln>
            </p:spPr>
            <p:txBody>
              <a:bodyPr wrap="none">
                <a:spAutoFit/>
              </a:bodyPr>
              <a:lstStyle/>
              <a:p>
                <a:pPr>
                  <a:buFontTx/>
                  <a:buNone/>
                  <a:defRPr/>
                </a:pPr>
                <a:r>
                  <a:rPr lang="en-US" dirty="0"/>
                  <a:t>query T</a:t>
                </a:r>
              </a:p>
            </p:txBody>
          </p:sp>
        </p:grpSp>
        <p:grpSp>
          <p:nvGrpSpPr>
            <p:cNvPr id="6154" name="Group 23">
              <a:extLst>
                <a:ext uri="{FF2B5EF4-FFF2-40B4-BE49-F238E27FC236}">
                  <a16:creationId xmlns:a16="http://schemas.microsoft.com/office/drawing/2014/main" id="{BF72BFB9-0DC0-6742-ABBA-F33EAC9C2BE5}"/>
                </a:ext>
              </a:extLst>
            </p:cNvPr>
            <p:cNvGrpSpPr>
              <a:grpSpLocks/>
            </p:cNvGrpSpPr>
            <p:nvPr/>
          </p:nvGrpSpPr>
          <p:grpSpPr bwMode="auto">
            <a:xfrm>
              <a:off x="6421439" y="3809998"/>
              <a:ext cx="1644650" cy="415925"/>
              <a:chOff x="2985" y="2016"/>
              <a:chExt cx="1036" cy="262"/>
            </a:xfrm>
          </p:grpSpPr>
          <p:sp>
            <p:nvSpPr>
              <p:cNvPr id="17429" name="Line 24">
                <a:extLst>
                  <a:ext uri="{FF2B5EF4-FFF2-40B4-BE49-F238E27FC236}">
                    <a16:creationId xmlns:a16="http://schemas.microsoft.com/office/drawing/2014/main" id="{DAEA036B-2909-CF4F-8E0F-C84EFAC06857}"/>
                  </a:ext>
                </a:extLst>
              </p:cNvPr>
              <p:cNvSpPr>
                <a:spLocks noChangeShapeType="1"/>
              </p:cNvSpPr>
              <p:nvPr/>
            </p:nvSpPr>
            <p:spPr bwMode="auto">
              <a:xfrm>
                <a:off x="2985" y="2278"/>
                <a:ext cx="1036" cy="0"/>
              </a:xfrm>
              <a:prstGeom prst="line">
                <a:avLst/>
              </a:prstGeom>
              <a:noFill/>
              <a:ln w="28575">
                <a:solidFill>
                  <a:schemeClr val="tx1"/>
                </a:solidFill>
                <a:round/>
                <a:headEnd/>
                <a:tailEnd type="triangle" w="med" len="med"/>
              </a:ln>
            </p:spPr>
            <p:txBody>
              <a:bodyPr/>
              <a:lstStyle/>
              <a:p>
                <a:pPr>
                  <a:buFontTx/>
                  <a:buNone/>
                  <a:defRPr/>
                </a:pPr>
                <a:endParaRPr lang="en-US"/>
              </a:p>
            </p:txBody>
          </p:sp>
          <p:sp>
            <p:nvSpPr>
              <p:cNvPr id="17430" name="Text Box 25">
                <a:extLst>
                  <a:ext uri="{FF2B5EF4-FFF2-40B4-BE49-F238E27FC236}">
                    <a16:creationId xmlns:a16="http://schemas.microsoft.com/office/drawing/2014/main" id="{1C1549F0-3560-724B-9927-575B9E21E603}"/>
                  </a:ext>
                </a:extLst>
              </p:cNvPr>
              <p:cNvSpPr txBox="1">
                <a:spLocks noChangeArrowheads="1"/>
              </p:cNvSpPr>
              <p:nvPr/>
            </p:nvSpPr>
            <p:spPr bwMode="auto">
              <a:xfrm>
                <a:off x="3125" y="2016"/>
                <a:ext cx="648" cy="233"/>
              </a:xfrm>
              <a:prstGeom prst="rect">
                <a:avLst/>
              </a:prstGeom>
              <a:noFill/>
              <a:ln w="9525">
                <a:noFill/>
                <a:miter lim="800000"/>
                <a:headEnd/>
                <a:tailEnd/>
              </a:ln>
            </p:spPr>
            <p:txBody>
              <a:bodyPr wrap="none">
                <a:spAutoFit/>
              </a:bodyPr>
              <a:lstStyle/>
              <a:p>
                <a:pPr>
                  <a:buFontTx/>
                  <a:buNone/>
                  <a:defRPr/>
                </a:pPr>
                <a:r>
                  <a:rPr lang="en-US" dirty="0"/>
                  <a:t>answer T</a:t>
                </a:r>
              </a:p>
            </p:txBody>
          </p:sp>
        </p:grpSp>
        <p:sp>
          <p:nvSpPr>
            <p:cNvPr id="17421" name="Text Box 26">
              <a:extLst>
                <a:ext uri="{FF2B5EF4-FFF2-40B4-BE49-F238E27FC236}">
                  <a16:creationId xmlns:a16="http://schemas.microsoft.com/office/drawing/2014/main" id="{4A2A6278-ADD5-F546-BB88-935FDB4B7AB4}"/>
                </a:ext>
              </a:extLst>
            </p:cNvPr>
            <p:cNvSpPr txBox="1">
              <a:spLocks noChangeArrowheads="1"/>
            </p:cNvSpPr>
            <p:nvPr/>
          </p:nvSpPr>
          <p:spPr bwMode="auto">
            <a:xfrm>
              <a:off x="7245350" y="2971800"/>
              <a:ext cx="261610" cy="369332"/>
            </a:xfrm>
            <a:prstGeom prst="rect">
              <a:avLst/>
            </a:prstGeom>
            <a:noFill/>
            <a:ln w="9525">
              <a:noFill/>
              <a:miter lim="800000"/>
              <a:headEnd/>
              <a:tailEnd/>
            </a:ln>
          </p:spPr>
          <p:txBody>
            <a:bodyPr wrap="none">
              <a:spAutoFit/>
            </a:bodyPr>
            <a:lstStyle/>
            <a:p>
              <a:pPr>
                <a:buFontTx/>
                <a:buNone/>
                <a:defRPr/>
              </a:pPr>
              <a:r>
                <a:rPr lang="en-US" b="1">
                  <a:sym typeface="MT Extra" pitchFamily="18" charset="2"/>
                </a:rPr>
                <a:t></a:t>
              </a:r>
            </a:p>
          </p:txBody>
        </p:sp>
        <p:sp>
          <p:nvSpPr>
            <p:cNvPr id="17422" name="Text Box 29">
              <a:extLst>
                <a:ext uri="{FF2B5EF4-FFF2-40B4-BE49-F238E27FC236}">
                  <a16:creationId xmlns:a16="http://schemas.microsoft.com/office/drawing/2014/main" id="{B72B6F82-3EE2-9348-B13F-965669B3774B}"/>
                </a:ext>
              </a:extLst>
            </p:cNvPr>
            <p:cNvSpPr txBox="1">
              <a:spLocks noChangeArrowheads="1"/>
            </p:cNvSpPr>
            <p:nvPr/>
          </p:nvSpPr>
          <p:spPr bwMode="auto">
            <a:xfrm>
              <a:off x="1908176" y="2925763"/>
              <a:ext cx="780983" cy="523220"/>
            </a:xfrm>
            <a:prstGeom prst="rect">
              <a:avLst/>
            </a:prstGeom>
            <a:noFill/>
            <a:ln w="9525">
              <a:noFill/>
              <a:miter lim="800000"/>
              <a:headEnd/>
              <a:tailEnd/>
            </a:ln>
          </p:spPr>
          <p:txBody>
            <a:bodyPr wrap="none">
              <a:spAutoFit/>
            </a:bodyPr>
            <a:lstStyle/>
            <a:p>
              <a:pPr>
                <a:buFontTx/>
                <a:buNone/>
                <a:defRPr/>
              </a:pPr>
              <a:r>
                <a:rPr lang="en-US" sz="2800" dirty="0"/>
                <a:t>DB=</a:t>
              </a:r>
            </a:p>
          </p:txBody>
        </p:sp>
        <p:cxnSp>
          <p:nvCxnSpPr>
            <p:cNvPr id="6157" name="AutoShape 30">
              <a:extLst>
                <a:ext uri="{FF2B5EF4-FFF2-40B4-BE49-F238E27FC236}">
                  <a16:creationId xmlns:a16="http://schemas.microsoft.com/office/drawing/2014/main" id="{99685B7A-23F0-BA43-8306-402BC80D85D8}"/>
                </a:ext>
              </a:extLst>
            </p:cNvPr>
            <p:cNvCxnSpPr>
              <a:cxnSpLocks noChangeShapeType="1"/>
              <a:endCxn id="17415" idx="1"/>
            </p:cNvCxnSpPr>
            <p:nvPr/>
          </p:nvCxnSpPr>
          <p:spPr bwMode="auto">
            <a:xfrm>
              <a:off x="4419600" y="3048000"/>
              <a:ext cx="457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24" name="Text Box 31">
              <a:extLst>
                <a:ext uri="{FF2B5EF4-FFF2-40B4-BE49-F238E27FC236}">
                  <a16:creationId xmlns:a16="http://schemas.microsoft.com/office/drawing/2014/main" id="{23B45505-BA90-EC4C-9C6E-55E8F3A11E2D}"/>
                </a:ext>
              </a:extLst>
            </p:cNvPr>
            <p:cNvSpPr txBox="1">
              <a:spLocks noChangeArrowheads="1"/>
            </p:cNvSpPr>
            <p:nvPr/>
          </p:nvSpPr>
          <p:spPr bwMode="auto">
            <a:xfrm>
              <a:off x="4495801" y="4262438"/>
              <a:ext cx="1455591" cy="369332"/>
            </a:xfrm>
            <a:prstGeom prst="rect">
              <a:avLst/>
            </a:prstGeom>
            <a:noFill/>
            <a:ln w="9525">
              <a:noFill/>
              <a:miter lim="800000"/>
              <a:headEnd/>
              <a:tailEnd/>
            </a:ln>
          </p:spPr>
          <p:txBody>
            <a:bodyPr wrap="none">
              <a:spAutoFit/>
            </a:bodyPr>
            <a:lstStyle/>
            <a:p>
              <a:pPr>
                <a:buFontTx/>
                <a:buNone/>
                <a:defRPr/>
              </a:pPr>
              <a:r>
                <a:rPr lang="en-US" dirty="0"/>
                <a:t>random coins</a:t>
              </a:r>
            </a:p>
          </p:txBody>
        </p:sp>
        <p:sp>
          <p:nvSpPr>
            <p:cNvPr id="17425" name="Oval 32">
              <a:extLst>
                <a:ext uri="{FF2B5EF4-FFF2-40B4-BE49-F238E27FC236}">
                  <a16:creationId xmlns:a16="http://schemas.microsoft.com/office/drawing/2014/main" id="{ADBAF0AA-B770-F14C-A58D-28ACCDE99DEA}"/>
                </a:ext>
              </a:extLst>
            </p:cNvPr>
            <p:cNvSpPr>
              <a:spLocks noChangeArrowheads="1"/>
            </p:cNvSpPr>
            <p:nvPr/>
          </p:nvSpPr>
          <p:spPr bwMode="auto">
            <a:xfrm>
              <a:off x="5029200" y="3962400"/>
              <a:ext cx="304800" cy="304800"/>
            </a:xfrm>
            <a:prstGeom prst="ellipse">
              <a:avLst/>
            </a:prstGeom>
            <a:solidFill>
              <a:srgbClr val="FFFF00"/>
            </a:solidFill>
            <a:ln w="9525">
              <a:solidFill>
                <a:schemeClr val="tx1"/>
              </a:solidFill>
              <a:round/>
              <a:headEnd/>
              <a:tailEnd/>
            </a:ln>
          </p:spPr>
          <p:txBody>
            <a:bodyPr wrap="none" anchor="ctr"/>
            <a:lstStyle/>
            <a:p>
              <a:pPr algn="ctr">
                <a:lnSpc>
                  <a:spcPct val="70000"/>
                </a:lnSpc>
                <a:buFontTx/>
                <a:buNone/>
                <a:defRPr/>
              </a:pPr>
              <a:r>
                <a:rPr lang="en-US" sz="1600" b="1"/>
                <a:t>¢</a:t>
              </a:r>
            </a:p>
          </p:txBody>
        </p:sp>
        <p:sp>
          <p:nvSpPr>
            <p:cNvPr id="17426" name="Oval 33">
              <a:extLst>
                <a:ext uri="{FF2B5EF4-FFF2-40B4-BE49-F238E27FC236}">
                  <a16:creationId xmlns:a16="http://schemas.microsoft.com/office/drawing/2014/main" id="{0CDF3E55-51C0-0A48-A72D-1A6F2AC80712}"/>
                </a:ext>
              </a:extLst>
            </p:cNvPr>
            <p:cNvSpPr>
              <a:spLocks noChangeArrowheads="1"/>
            </p:cNvSpPr>
            <p:nvPr/>
          </p:nvSpPr>
          <p:spPr bwMode="auto">
            <a:xfrm>
              <a:off x="5257800" y="3962400"/>
              <a:ext cx="304800" cy="304800"/>
            </a:xfrm>
            <a:prstGeom prst="ellipse">
              <a:avLst/>
            </a:prstGeom>
            <a:solidFill>
              <a:srgbClr val="FFFF00"/>
            </a:solidFill>
            <a:ln w="9525">
              <a:solidFill>
                <a:schemeClr val="tx1"/>
              </a:solidFill>
              <a:round/>
              <a:headEnd/>
              <a:tailEnd/>
            </a:ln>
          </p:spPr>
          <p:txBody>
            <a:bodyPr wrap="none" anchor="ctr"/>
            <a:lstStyle/>
            <a:p>
              <a:pPr algn="ctr">
                <a:lnSpc>
                  <a:spcPct val="70000"/>
                </a:lnSpc>
                <a:buFontTx/>
                <a:buNone/>
                <a:defRPr/>
              </a:pPr>
              <a:r>
                <a:rPr lang="en-US" sz="1600" b="1"/>
                <a:t>¢</a:t>
              </a:r>
            </a:p>
          </p:txBody>
        </p:sp>
        <p:sp>
          <p:nvSpPr>
            <p:cNvPr id="17427" name="Oval 34">
              <a:extLst>
                <a:ext uri="{FF2B5EF4-FFF2-40B4-BE49-F238E27FC236}">
                  <a16:creationId xmlns:a16="http://schemas.microsoft.com/office/drawing/2014/main" id="{6D8FE285-B655-D642-B5B9-7EA83FB20367}"/>
                </a:ext>
              </a:extLst>
            </p:cNvPr>
            <p:cNvSpPr>
              <a:spLocks noChangeArrowheads="1"/>
            </p:cNvSpPr>
            <p:nvPr/>
          </p:nvSpPr>
          <p:spPr bwMode="auto">
            <a:xfrm>
              <a:off x="5486400" y="3962400"/>
              <a:ext cx="304800" cy="304800"/>
            </a:xfrm>
            <a:prstGeom prst="ellipse">
              <a:avLst/>
            </a:prstGeom>
            <a:solidFill>
              <a:srgbClr val="FFFF00"/>
            </a:solidFill>
            <a:ln w="9525">
              <a:solidFill>
                <a:schemeClr val="tx1"/>
              </a:solidFill>
              <a:round/>
              <a:headEnd/>
              <a:tailEnd/>
            </a:ln>
          </p:spPr>
          <p:txBody>
            <a:bodyPr wrap="none" anchor="ctr"/>
            <a:lstStyle/>
            <a:p>
              <a:pPr algn="ctr">
                <a:lnSpc>
                  <a:spcPct val="70000"/>
                </a:lnSpc>
                <a:buFontTx/>
                <a:buNone/>
                <a:defRPr/>
              </a:pPr>
              <a:r>
                <a:rPr lang="en-US" sz="1600" b="1" dirty="0"/>
                <a:t>¢ </a:t>
              </a:r>
            </a:p>
          </p:txBody>
        </p:sp>
        <p:cxnSp>
          <p:nvCxnSpPr>
            <p:cNvPr id="6162" name="AutoShape 35">
              <a:extLst>
                <a:ext uri="{FF2B5EF4-FFF2-40B4-BE49-F238E27FC236}">
                  <a16:creationId xmlns:a16="http://schemas.microsoft.com/office/drawing/2014/main" id="{AA3F4C92-1B28-4049-BCDC-7F22E7D99E02}"/>
                </a:ext>
              </a:extLst>
            </p:cNvPr>
            <p:cNvCxnSpPr>
              <a:cxnSpLocks noChangeShapeType="1"/>
              <a:stCxn id="17426" idx="0"/>
              <a:endCxn id="17415" idx="2"/>
            </p:cNvCxnSpPr>
            <p:nvPr/>
          </p:nvCxnSpPr>
          <p:spPr bwMode="auto">
            <a:xfrm flipV="1">
              <a:off x="5410200" y="3657600"/>
              <a:ext cx="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 name="TextBox 5">
            <a:extLst>
              <a:ext uri="{FF2B5EF4-FFF2-40B4-BE49-F238E27FC236}">
                <a16:creationId xmlns:a16="http://schemas.microsoft.com/office/drawing/2014/main" id="{2D771506-1018-0B47-81B5-2FAE6EB959FA}"/>
              </a:ext>
            </a:extLst>
          </p:cNvPr>
          <p:cNvSpPr txBox="1"/>
          <p:nvPr/>
        </p:nvSpPr>
        <p:spPr>
          <a:xfrm>
            <a:off x="2667000" y="5351590"/>
            <a:ext cx="6495624"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We learned some forms of sanitization:</a:t>
            </a:r>
          </a:p>
          <a:p>
            <a:pPr algn="ctr"/>
            <a:r>
              <a:rPr lang="en-US" sz="2800" dirty="0">
                <a:latin typeface="Arial" panose="020B0604020202020204" pitchFamily="34" charset="0"/>
                <a:cs typeface="Arial" panose="020B0604020202020204" pitchFamily="34" charset="0"/>
              </a:rPr>
              <a:t>Generalization and suppression</a:t>
            </a:r>
          </a:p>
        </p:txBody>
      </p:sp>
      <p:sp>
        <p:nvSpPr>
          <p:cNvPr id="2" name="Slide Number Placeholder 1">
            <a:extLst>
              <a:ext uri="{FF2B5EF4-FFF2-40B4-BE49-F238E27FC236}">
                <a16:creationId xmlns:a16="http://schemas.microsoft.com/office/drawing/2014/main" id="{D9896011-299A-964A-8825-555F6880770D}"/>
              </a:ext>
            </a:extLst>
          </p:cNvPr>
          <p:cNvSpPr>
            <a:spLocks noGrp="1"/>
          </p:cNvSpPr>
          <p:nvPr>
            <p:ph type="sldNum" sz="quarter" idx="12"/>
          </p:nvPr>
        </p:nvSpPr>
        <p:spPr/>
        <p:txBody>
          <a:bodyPr/>
          <a:lstStyle/>
          <a:p>
            <a:fld id="{3E5BF5F9-4D9A-9543-85E8-59158CD2B6EB}" type="slidenum">
              <a:rPr lang="en-US" smtClean="0"/>
              <a:t>4</a:t>
            </a:fld>
            <a:endParaRPr lang="en-US"/>
          </a:p>
        </p:txBody>
      </p:sp>
      <p:sp>
        <p:nvSpPr>
          <p:cNvPr id="5" name="Rectangle 4">
            <a:extLst>
              <a:ext uri="{FF2B5EF4-FFF2-40B4-BE49-F238E27FC236}">
                <a16:creationId xmlns:a16="http://schemas.microsoft.com/office/drawing/2014/main" id="{45970B66-50BF-C844-851C-96CE84B25442}"/>
              </a:ext>
            </a:extLst>
          </p:cNvPr>
          <p:cNvSpPr/>
          <p:nvPr/>
        </p:nvSpPr>
        <p:spPr>
          <a:xfrm>
            <a:off x="4618181" y="2158308"/>
            <a:ext cx="1636569" cy="2365648"/>
          </a:xfrm>
          <a:prstGeom prst="rect">
            <a:avLst/>
          </a:prstGeom>
          <a:solidFill>
            <a:srgbClr val="36E58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Sanitization</a:t>
            </a:r>
          </a:p>
        </p:txBody>
      </p:sp>
    </p:spTree>
    <p:extLst>
      <p:ext uri="{BB962C8B-B14F-4D97-AF65-F5344CB8AC3E}">
        <p14:creationId xmlns:p14="http://schemas.microsoft.com/office/powerpoint/2010/main" val="39815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E0985-1D19-8B4F-A23A-4CCCBE8C424A}"/>
              </a:ext>
            </a:extLst>
          </p:cNvPr>
          <p:cNvSpPr>
            <a:spLocks noGrp="1"/>
          </p:cNvSpPr>
          <p:nvPr>
            <p:ph type="title"/>
          </p:nvPr>
        </p:nvSpPr>
        <p:spPr/>
        <p:txBody>
          <a:bodyPr/>
          <a:lstStyle/>
          <a:p>
            <a:r>
              <a:rPr lang="en-US" altLang="en-US" dirty="0"/>
              <a:t>Examples of sanitization methods</a:t>
            </a:r>
            <a:endParaRPr lang="en-US" dirty="0"/>
          </a:p>
        </p:txBody>
      </p:sp>
      <p:sp>
        <p:nvSpPr>
          <p:cNvPr id="7171" name="Rectangle 3">
            <a:extLst>
              <a:ext uri="{FF2B5EF4-FFF2-40B4-BE49-F238E27FC236}">
                <a16:creationId xmlns:a16="http://schemas.microsoft.com/office/drawing/2014/main" id="{735ED99E-623F-2C45-8160-F905920E41B8}"/>
              </a:ext>
            </a:extLst>
          </p:cNvPr>
          <p:cNvSpPr>
            <a:spLocks noGrp="1" noChangeArrowheads="1"/>
          </p:cNvSpPr>
          <p:nvPr>
            <p:ph idx="1"/>
          </p:nvPr>
        </p:nvSpPr>
        <p:spPr/>
        <p:txBody>
          <a:bodyPr>
            <a:normAutofit/>
          </a:bodyPr>
          <a:lstStyle/>
          <a:p>
            <a:r>
              <a:rPr lang="en-US" altLang="en-US" dirty="0"/>
              <a:t>Input perturbation</a:t>
            </a:r>
          </a:p>
          <a:p>
            <a:pPr lvl="1"/>
            <a:r>
              <a:rPr lang="en-US" altLang="en-US" dirty="0"/>
              <a:t>Add random noise to database, release</a:t>
            </a:r>
          </a:p>
          <a:p>
            <a:r>
              <a:rPr lang="en-US" altLang="en-US" dirty="0"/>
              <a:t>Summary statistics</a:t>
            </a:r>
          </a:p>
          <a:p>
            <a:pPr lvl="1"/>
            <a:r>
              <a:rPr lang="en-US" altLang="en-US" dirty="0"/>
              <a:t>Means, variances</a:t>
            </a:r>
          </a:p>
          <a:p>
            <a:pPr lvl="1"/>
            <a:r>
              <a:rPr lang="en-US" altLang="en-US" dirty="0"/>
              <a:t>Marginal totals </a:t>
            </a:r>
          </a:p>
          <a:p>
            <a:pPr lvl="1"/>
            <a:r>
              <a:rPr lang="en-US" altLang="en-US" dirty="0"/>
              <a:t>Regression coefficients</a:t>
            </a:r>
          </a:p>
          <a:p>
            <a:r>
              <a:rPr lang="en-US" altLang="en-US" dirty="0"/>
              <a:t>Output perturbation</a:t>
            </a:r>
          </a:p>
          <a:p>
            <a:pPr lvl="1"/>
            <a:r>
              <a:rPr lang="en-US" altLang="en-US" dirty="0"/>
              <a:t>Summary statistics with noise</a:t>
            </a:r>
          </a:p>
        </p:txBody>
      </p:sp>
      <p:sp>
        <p:nvSpPr>
          <p:cNvPr id="2" name="Slide Number Placeholder 1">
            <a:extLst>
              <a:ext uri="{FF2B5EF4-FFF2-40B4-BE49-F238E27FC236}">
                <a16:creationId xmlns:a16="http://schemas.microsoft.com/office/drawing/2014/main" id="{5297F923-6499-EC46-B32B-B50C4C93BBBA}"/>
              </a:ext>
            </a:extLst>
          </p:cNvPr>
          <p:cNvSpPr>
            <a:spLocks noGrp="1"/>
          </p:cNvSpPr>
          <p:nvPr>
            <p:ph type="sldNum" sz="quarter" idx="12"/>
          </p:nvPr>
        </p:nvSpPr>
        <p:spPr/>
        <p:txBody>
          <a:bodyPr/>
          <a:lstStyle/>
          <a:p>
            <a:fld id="{3E5BF5F9-4D9A-9543-85E8-59158CD2B6EB}" type="slidenum">
              <a:rPr lang="en-US" smtClean="0"/>
              <a:t>5</a:t>
            </a:fld>
            <a:endParaRPr lang="en-US"/>
          </a:p>
        </p:txBody>
      </p:sp>
    </p:spTree>
    <p:extLst>
      <p:ext uri="{BB962C8B-B14F-4D97-AF65-F5344CB8AC3E}">
        <p14:creationId xmlns:p14="http://schemas.microsoft.com/office/powerpoint/2010/main" val="1280704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910F4A-ABDD-0A4F-8160-2B9FA32C51F0}"/>
              </a:ext>
            </a:extLst>
          </p:cNvPr>
          <p:cNvSpPr>
            <a:spLocks noGrp="1"/>
          </p:cNvSpPr>
          <p:nvPr>
            <p:ph type="title"/>
          </p:nvPr>
        </p:nvSpPr>
        <p:spPr/>
        <p:txBody>
          <a:bodyPr/>
          <a:lstStyle/>
          <a:p>
            <a:r>
              <a:rPr lang="en-US" dirty="0">
                <a:latin typeface="Arial" charset="0"/>
                <a:ea typeface="Arial" charset="0"/>
                <a:cs typeface="Arial" charset="0"/>
              </a:rPr>
              <a:t>Settings for data analytics </a:t>
            </a:r>
            <a:endParaRPr lang="en-US" dirty="0"/>
          </a:p>
        </p:txBody>
      </p:sp>
      <p:sp>
        <p:nvSpPr>
          <p:cNvPr id="5" name="Content Placeholder 4">
            <a:extLst>
              <a:ext uri="{FF2B5EF4-FFF2-40B4-BE49-F238E27FC236}">
                <a16:creationId xmlns:a16="http://schemas.microsoft.com/office/drawing/2014/main" id="{50284C19-60E6-D444-BE67-844D513BAC5E}"/>
              </a:ext>
            </a:extLst>
          </p:cNvPr>
          <p:cNvSpPr>
            <a:spLocks noGrp="1"/>
          </p:cNvSpPr>
          <p:nvPr>
            <p:ph idx="1"/>
          </p:nvPr>
        </p:nvSpPr>
        <p:spPr/>
        <p:txBody>
          <a:bodyPr/>
          <a:lstStyle/>
          <a:p>
            <a:pPr marL="457200" indent="-457200">
              <a:buFont typeface="Wingdings" charset="2"/>
              <a:buChar char="§"/>
            </a:pPr>
            <a:r>
              <a:rPr lang="en-US" altLang="en-US" dirty="0">
                <a:latin typeface="Arial" charset="0"/>
                <a:ea typeface="Arial" charset="0"/>
                <a:cs typeface="Arial" charset="0"/>
              </a:rPr>
              <a:t>Non-interactive</a:t>
            </a:r>
          </a:p>
          <a:p>
            <a:pPr marL="914400" lvl="1" indent="-457200">
              <a:buFont typeface="Arial" charset="0"/>
              <a:buChar char="•"/>
            </a:pPr>
            <a:r>
              <a:rPr lang="en-US" altLang="en-US" sz="2800" dirty="0">
                <a:latin typeface="Arial" charset="0"/>
                <a:ea typeface="Arial" charset="0"/>
                <a:cs typeface="Arial" charset="0"/>
              </a:rPr>
              <a:t>publish statistics then destroy data</a:t>
            </a:r>
          </a:p>
          <a:p>
            <a:pPr marL="914400" lvl="1" indent="-457200">
              <a:buFont typeface="Arial" charset="0"/>
              <a:buChar char="•"/>
            </a:pPr>
            <a:r>
              <a:rPr lang="en-US" altLang="en-US" sz="2800" dirty="0">
                <a:latin typeface="Arial" charset="0"/>
                <a:ea typeface="Arial" charset="0"/>
                <a:cs typeface="Arial" charset="0"/>
              </a:rPr>
              <a:t>publish micro-data (sanitized data)</a:t>
            </a:r>
          </a:p>
          <a:p>
            <a:pPr marL="914400" lvl="1" indent="-457200">
              <a:buFont typeface="Arial" charset="0"/>
              <a:buChar char="•"/>
            </a:pPr>
            <a:endParaRPr lang="en-US" altLang="en-US" sz="2800" dirty="0">
              <a:latin typeface="Arial" charset="0"/>
              <a:ea typeface="Arial" charset="0"/>
              <a:cs typeface="Arial" charset="0"/>
            </a:endParaRPr>
          </a:p>
          <a:p>
            <a:pPr marL="457200" indent="-457200">
              <a:buFont typeface="Wingdings" charset="2"/>
              <a:buChar char="§"/>
            </a:pPr>
            <a:r>
              <a:rPr lang="en-US" altLang="en-US" dirty="0">
                <a:latin typeface="Arial" charset="0"/>
                <a:ea typeface="Arial" charset="0"/>
                <a:cs typeface="Arial" charset="0"/>
              </a:rPr>
              <a:t>Interactive</a:t>
            </a:r>
          </a:p>
          <a:p>
            <a:pPr marL="914400" lvl="1" indent="-457200">
              <a:buFont typeface="Arial" charset="0"/>
              <a:buChar char="•"/>
            </a:pPr>
            <a:r>
              <a:rPr lang="en-US" altLang="en-US" sz="2800" dirty="0">
                <a:latin typeface="Arial" charset="0"/>
                <a:ea typeface="Arial" charset="0"/>
                <a:cs typeface="Arial" charset="0"/>
              </a:rPr>
              <a:t>a classical research problem for statistical databases</a:t>
            </a:r>
          </a:p>
          <a:p>
            <a:pPr marL="914400" lvl="1" indent="-457200">
              <a:buFont typeface="Arial" charset="0"/>
              <a:buChar char="•"/>
            </a:pPr>
            <a:r>
              <a:rPr lang="en-US" altLang="en-US" sz="2800" dirty="0">
                <a:latin typeface="Arial" charset="0"/>
                <a:ea typeface="Arial" charset="0"/>
                <a:cs typeface="Arial" charset="0"/>
              </a:rPr>
              <a:t>prevent query inferences – malicious users submit multiple queries to infer private information about some individual</a:t>
            </a:r>
          </a:p>
          <a:p>
            <a:pPr lvl="1"/>
            <a:endParaRPr lang="en-US" altLang="en-US" sz="2800" dirty="0">
              <a:latin typeface="Arial" charset="0"/>
              <a:ea typeface="Arial" charset="0"/>
              <a:cs typeface="Arial" charset="0"/>
            </a:endParaRPr>
          </a:p>
          <a:p>
            <a:pPr marL="0" indent="0">
              <a:buNone/>
            </a:pPr>
            <a:endParaRPr lang="en-US" dirty="0"/>
          </a:p>
        </p:txBody>
      </p:sp>
      <p:sp>
        <p:nvSpPr>
          <p:cNvPr id="2" name="Slide Number Placeholder 1"/>
          <p:cNvSpPr>
            <a:spLocks noGrp="1"/>
          </p:cNvSpPr>
          <p:nvPr>
            <p:ph type="sldNum" sz="quarter" idx="12"/>
          </p:nvPr>
        </p:nvSpPr>
        <p:spPr/>
        <p:txBody>
          <a:bodyPr/>
          <a:lstStyle/>
          <a:p>
            <a:fld id="{3E5BF5F9-4D9A-9543-85E8-59158CD2B6EB}" type="slidenum">
              <a:rPr lang="en-US" smtClean="0"/>
              <a:t>6</a:t>
            </a:fld>
            <a:endParaRPr lang="en-US"/>
          </a:p>
        </p:txBody>
      </p:sp>
    </p:spTree>
    <p:extLst>
      <p:ext uri="{BB962C8B-B14F-4D97-AF65-F5344CB8AC3E}">
        <p14:creationId xmlns:p14="http://schemas.microsoft.com/office/powerpoint/2010/main" val="109378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3813-A0F4-6B4D-83D6-2552C00D7332}"/>
              </a:ext>
            </a:extLst>
          </p:cNvPr>
          <p:cNvSpPr>
            <a:spLocks noGrp="1"/>
          </p:cNvSpPr>
          <p:nvPr>
            <p:ph type="title"/>
          </p:nvPr>
        </p:nvSpPr>
        <p:spPr/>
        <p:txBody>
          <a:bodyPr/>
          <a:lstStyle/>
          <a:p>
            <a:r>
              <a:rPr lang="en-US" dirty="0">
                <a:latin typeface="Arial" charset="0"/>
                <a:ea typeface="Arial" charset="0"/>
                <a:cs typeface="Arial" charset="0"/>
              </a:rPr>
              <a:t>Privacy-preserving statistics: </a:t>
            </a:r>
            <a:br>
              <a:rPr lang="en-US" dirty="0">
                <a:latin typeface="Arial" charset="0"/>
                <a:ea typeface="Arial" charset="0"/>
                <a:cs typeface="Arial" charset="0"/>
              </a:rPr>
            </a:br>
            <a:r>
              <a:rPr lang="en-US" dirty="0">
                <a:latin typeface="Arial" charset="0"/>
                <a:ea typeface="Arial" charset="0"/>
                <a:cs typeface="Arial" charset="0"/>
              </a:rPr>
              <a:t>Non-Interactive setting</a:t>
            </a:r>
            <a:endParaRPr lang="en-US" dirty="0"/>
          </a:p>
        </p:txBody>
      </p:sp>
      <p:sp>
        <p:nvSpPr>
          <p:cNvPr id="12" name="AutoShape 18" descr="original database"/>
          <p:cNvSpPr>
            <a:spLocks noChangeArrowheads="1"/>
          </p:cNvSpPr>
          <p:nvPr/>
        </p:nvSpPr>
        <p:spPr bwMode="auto">
          <a:xfrm>
            <a:off x="8386505" y="2532515"/>
            <a:ext cx="1498600" cy="1371600"/>
          </a:xfrm>
          <a:prstGeom prst="can">
            <a:avLst>
              <a:gd name="adj" fmla="val 17824"/>
            </a:avLst>
          </a:prstGeom>
          <a:solidFill>
            <a:schemeClr val="accent1"/>
          </a:solidFill>
          <a:ln w="28575">
            <a:solidFill>
              <a:schemeClr val="tx1"/>
            </a:solidFill>
            <a:round/>
            <a:headEnd/>
            <a:tailEnd/>
          </a:ln>
        </p:spPr>
        <p:txBody>
          <a:bodyPr wrap="none" anchor="ctr"/>
          <a:lstStyle/>
          <a:p>
            <a:pPr algn="ctr" eaLnBrk="0" hangingPunct="0">
              <a:lnSpc>
                <a:spcPct val="60000"/>
              </a:lnSpc>
            </a:pPr>
            <a:r>
              <a:rPr lang="en-US"/>
              <a:t>x</a:t>
            </a:r>
            <a:r>
              <a:rPr lang="en-US" baseline="-25000"/>
              <a:t>1</a:t>
            </a:r>
          </a:p>
          <a:p>
            <a:pPr algn="ctr" eaLnBrk="0" hangingPunct="0">
              <a:lnSpc>
                <a:spcPct val="60000"/>
              </a:lnSpc>
            </a:pPr>
            <a:r>
              <a:rPr lang="en-US"/>
              <a:t>…</a:t>
            </a:r>
          </a:p>
          <a:p>
            <a:pPr algn="ctr" eaLnBrk="0" hangingPunct="0">
              <a:lnSpc>
                <a:spcPct val="60000"/>
              </a:lnSpc>
            </a:pPr>
            <a:r>
              <a:rPr lang="en-US"/>
              <a:t>x</a:t>
            </a:r>
            <a:r>
              <a:rPr lang="en-US" baseline="-25000"/>
              <a:t>n</a:t>
            </a:r>
          </a:p>
        </p:txBody>
      </p:sp>
      <p:sp>
        <p:nvSpPr>
          <p:cNvPr id="15" name="Rectangle 20"/>
          <p:cNvSpPr>
            <a:spLocks noChangeArrowheads="1"/>
          </p:cNvSpPr>
          <p:nvPr/>
        </p:nvSpPr>
        <p:spPr bwMode="auto">
          <a:xfrm>
            <a:off x="8215963" y="4002087"/>
            <a:ext cx="2188420" cy="1200329"/>
          </a:xfrm>
          <a:prstGeom prst="rect">
            <a:avLst/>
          </a:prstGeom>
          <a:noFill/>
          <a:ln w="28575">
            <a:noFill/>
            <a:miter lim="800000"/>
            <a:headEnd/>
            <a:tailEnd/>
          </a:ln>
        </p:spPr>
        <p:txBody>
          <a:bodyPr wrap="none">
            <a:spAutoFit/>
          </a:bodyPr>
          <a:lstStyle/>
          <a:p>
            <a:pPr eaLnBrk="0" hangingPunct="0"/>
            <a:r>
              <a:rPr lang="en-US" sz="2400" b="1" dirty="0">
                <a:latin typeface="Arial" charset="0"/>
                <a:ea typeface="Arial" charset="0"/>
                <a:cs typeface="Arial" charset="0"/>
              </a:rPr>
              <a:t>Database D</a:t>
            </a:r>
          </a:p>
          <a:p>
            <a:pPr eaLnBrk="0" hangingPunct="0"/>
            <a:r>
              <a:rPr lang="en-US" sz="2400" dirty="0">
                <a:latin typeface="Arial" charset="0"/>
                <a:ea typeface="Arial" charset="0"/>
                <a:cs typeface="Arial" charset="0"/>
              </a:rPr>
              <a:t>maintained by </a:t>
            </a:r>
          </a:p>
          <a:p>
            <a:pPr eaLnBrk="0" hangingPunct="0"/>
            <a:r>
              <a:rPr lang="en-US" sz="2400" dirty="0">
                <a:latin typeface="Arial" charset="0"/>
                <a:ea typeface="Arial" charset="0"/>
                <a:cs typeface="Arial" charset="0"/>
              </a:rPr>
              <a:t>trusted curator</a:t>
            </a:r>
          </a:p>
        </p:txBody>
      </p:sp>
      <p:sp>
        <p:nvSpPr>
          <p:cNvPr id="16" name="TextBox 15"/>
          <p:cNvSpPr txBox="1"/>
          <p:nvPr/>
        </p:nvSpPr>
        <p:spPr>
          <a:xfrm>
            <a:off x="8133812" y="5294682"/>
            <a:ext cx="2057400" cy="1323439"/>
          </a:xfrm>
          <a:prstGeom prst="rect">
            <a:avLst/>
          </a:prstGeom>
          <a:noFill/>
        </p:spPr>
        <p:txBody>
          <a:bodyPr wrap="square" rtlCol="0">
            <a:spAutoFit/>
          </a:bodyPr>
          <a:lstStyle/>
          <a:p>
            <a:pPr marL="285750" indent="-285750">
              <a:buFont typeface="Arial" pitchFamily="34" charset="0"/>
              <a:buChar char="•"/>
            </a:pPr>
            <a:r>
              <a:rPr lang="en-US" sz="2000" dirty="0">
                <a:latin typeface="Arial" charset="0"/>
                <a:ea typeface="Arial" charset="0"/>
                <a:cs typeface="Arial" charset="0"/>
              </a:rPr>
              <a:t>Census data</a:t>
            </a:r>
          </a:p>
          <a:p>
            <a:pPr marL="285750" indent="-285750">
              <a:buFont typeface="Arial" pitchFamily="34" charset="0"/>
              <a:buChar char="•"/>
            </a:pPr>
            <a:r>
              <a:rPr lang="en-US" sz="2000" dirty="0">
                <a:latin typeface="Arial" charset="0"/>
                <a:ea typeface="Arial" charset="0"/>
                <a:cs typeface="Arial" charset="0"/>
              </a:rPr>
              <a:t>Health data</a:t>
            </a:r>
          </a:p>
          <a:p>
            <a:pPr marL="285750" indent="-285750">
              <a:buFont typeface="Arial" pitchFamily="34" charset="0"/>
              <a:buChar char="•"/>
            </a:pPr>
            <a:r>
              <a:rPr lang="en-US" sz="2000" dirty="0">
                <a:latin typeface="Arial" charset="0"/>
                <a:ea typeface="Arial" charset="0"/>
                <a:cs typeface="Arial" charset="0"/>
              </a:rPr>
              <a:t>Network data</a:t>
            </a:r>
          </a:p>
          <a:p>
            <a:pPr marL="285750" indent="-285750">
              <a:buFont typeface="Arial" pitchFamily="34" charset="0"/>
              <a:buChar char="•"/>
            </a:pPr>
            <a:r>
              <a:rPr lang="en-US" sz="2000" dirty="0">
                <a:latin typeface="Arial" charset="0"/>
                <a:ea typeface="Arial" charset="0"/>
                <a:cs typeface="Arial" charset="0"/>
              </a:rPr>
              <a:t>…</a:t>
            </a:r>
          </a:p>
        </p:txBody>
      </p:sp>
      <p:sp>
        <p:nvSpPr>
          <p:cNvPr id="13" name="AutoShape 5" descr="arrows"/>
          <p:cNvSpPr>
            <a:spLocks noChangeArrowheads="1"/>
          </p:cNvSpPr>
          <p:nvPr/>
        </p:nvSpPr>
        <p:spPr bwMode="auto">
          <a:xfrm flipH="1">
            <a:off x="5588876" y="3028155"/>
            <a:ext cx="2819400" cy="423862"/>
          </a:xfrm>
          <a:prstGeom prst="rightArrow">
            <a:avLst>
              <a:gd name="adj1" fmla="val 31843"/>
              <a:gd name="adj2" fmla="val 65796"/>
            </a:avLst>
          </a:prstGeom>
          <a:noFill/>
          <a:ln w="28575">
            <a:solidFill>
              <a:schemeClr val="tx1"/>
            </a:solidFill>
            <a:miter lim="800000"/>
            <a:headEnd/>
            <a:tailEnd/>
          </a:ln>
        </p:spPr>
        <p:txBody>
          <a:bodyPr wrap="none" anchor="ctr"/>
          <a:lstStyle/>
          <a:p>
            <a:pPr eaLnBrk="0" hangingPunct="0"/>
            <a:endParaRPr lang="en-US"/>
          </a:p>
        </p:txBody>
      </p:sp>
      <p:sp>
        <p:nvSpPr>
          <p:cNvPr id="27655" name="AutoShape 8"/>
          <p:cNvSpPr>
            <a:spLocks noChangeArrowheads="1"/>
          </p:cNvSpPr>
          <p:nvPr/>
        </p:nvSpPr>
        <p:spPr bwMode="auto">
          <a:xfrm>
            <a:off x="5588876" y="1982785"/>
            <a:ext cx="2514600" cy="783432"/>
          </a:xfrm>
          <a:prstGeom prst="wedgeRoundRectCallout">
            <a:avLst>
              <a:gd name="adj1" fmla="val 2221"/>
              <a:gd name="adj2" fmla="val 98848"/>
              <a:gd name="adj3" fmla="val 16667"/>
            </a:avLst>
          </a:prstGeom>
          <a:solidFill>
            <a:srgbClr val="FFFF99"/>
          </a:solidFill>
          <a:ln w="28575">
            <a:solidFill>
              <a:schemeClr val="tx1"/>
            </a:solidFill>
            <a:miter lim="800000"/>
            <a:headEnd/>
            <a:tailEnd/>
          </a:ln>
        </p:spPr>
        <p:txBody>
          <a:bodyPr/>
          <a:lstStyle/>
          <a:p>
            <a:r>
              <a:rPr lang="en-US" sz="2000" dirty="0">
                <a:solidFill>
                  <a:srgbClr val="000000"/>
                </a:solidFill>
              </a:rPr>
              <a:t>generalize, suppress</a:t>
            </a:r>
          </a:p>
        </p:txBody>
      </p:sp>
      <p:sp>
        <p:nvSpPr>
          <p:cNvPr id="11" name="AutoShape 18" descr="sanitizex database"/>
          <p:cNvSpPr>
            <a:spLocks noChangeArrowheads="1"/>
          </p:cNvSpPr>
          <p:nvPr/>
        </p:nvSpPr>
        <p:spPr bwMode="auto">
          <a:xfrm>
            <a:off x="4465982" y="2766217"/>
            <a:ext cx="1122895" cy="1137898"/>
          </a:xfrm>
          <a:prstGeom prst="can">
            <a:avLst>
              <a:gd name="adj" fmla="val 17824"/>
            </a:avLst>
          </a:prstGeom>
          <a:solidFill>
            <a:schemeClr val="accent3">
              <a:lumMod val="50000"/>
            </a:schemeClr>
          </a:solidFill>
          <a:ln w="28575">
            <a:solidFill>
              <a:schemeClr val="tx1"/>
            </a:solidFill>
            <a:round/>
            <a:headEnd/>
            <a:tailEnd/>
          </a:ln>
        </p:spPr>
        <p:txBody>
          <a:bodyPr wrap="none" anchor="ctr"/>
          <a:lstStyle/>
          <a:p>
            <a:pPr algn="ctr" eaLnBrk="0" hangingPunct="0">
              <a:lnSpc>
                <a:spcPct val="60000"/>
              </a:lnSpc>
            </a:pPr>
            <a:endParaRPr lang="en-US" baseline="-25000" dirty="0"/>
          </a:p>
        </p:txBody>
      </p:sp>
      <p:sp>
        <p:nvSpPr>
          <p:cNvPr id="19" name="Rectangle 20"/>
          <p:cNvSpPr>
            <a:spLocks noChangeArrowheads="1"/>
          </p:cNvSpPr>
          <p:nvPr/>
        </p:nvSpPr>
        <p:spPr bwMode="auto">
          <a:xfrm>
            <a:off x="3555904" y="4006370"/>
            <a:ext cx="2943050" cy="461665"/>
          </a:xfrm>
          <a:prstGeom prst="rect">
            <a:avLst/>
          </a:prstGeom>
          <a:noFill/>
          <a:ln w="28575">
            <a:noFill/>
            <a:miter lim="800000"/>
            <a:headEnd/>
            <a:tailEnd/>
          </a:ln>
        </p:spPr>
        <p:txBody>
          <a:bodyPr wrap="none">
            <a:spAutoFit/>
          </a:bodyPr>
          <a:lstStyle/>
          <a:p>
            <a:pPr eaLnBrk="0" hangingPunct="0"/>
            <a:r>
              <a:rPr lang="en-US" sz="2400" b="1" dirty="0"/>
              <a:t>Sanitized Database D’</a:t>
            </a:r>
          </a:p>
        </p:txBody>
      </p:sp>
      <p:sp>
        <p:nvSpPr>
          <p:cNvPr id="3" name="Left-Right Arrow 2" descr="arrows"/>
          <p:cNvSpPr/>
          <p:nvPr/>
        </p:nvSpPr>
        <p:spPr>
          <a:xfrm>
            <a:off x="3062173" y="3161674"/>
            <a:ext cx="1394884" cy="30701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9" descr="analyst"/>
          <p:cNvPicPr>
            <a:picLocks noChangeAspect="1" noChangeArrowheads="1"/>
          </p:cNvPicPr>
          <p:nvPr/>
        </p:nvPicPr>
        <p:blipFill>
          <a:blip r:embed="rId3" cstate="print"/>
          <a:srcRect/>
          <a:stretch>
            <a:fillRect/>
          </a:stretch>
        </p:blipFill>
        <p:spPr bwMode="auto">
          <a:xfrm>
            <a:off x="1702677" y="1893120"/>
            <a:ext cx="1359497" cy="1841500"/>
          </a:xfrm>
          <a:prstGeom prst="rect">
            <a:avLst/>
          </a:prstGeom>
          <a:noFill/>
          <a:ln w="9525">
            <a:noFill/>
            <a:miter lim="800000"/>
            <a:headEnd/>
            <a:tailEnd/>
          </a:ln>
        </p:spPr>
      </p:pic>
      <p:sp>
        <p:nvSpPr>
          <p:cNvPr id="18" name="Rectangle 21"/>
          <p:cNvSpPr>
            <a:spLocks noChangeArrowheads="1"/>
          </p:cNvSpPr>
          <p:nvPr/>
        </p:nvSpPr>
        <p:spPr bwMode="auto">
          <a:xfrm>
            <a:off x="1927503" y="3769022"/>
            <a:ext cx="1134670" cy="461665"/>
          </a:xfrm>
          <a:prstGeom prst="rect">
            <a:avLst/>
          </a:prstGeom>
          <a:noFill/>
          <a:ln w="28575">
            <a:noFill/>
            <a:miter lim="800000"/>
            <a:headEnd/>
            <a:tailEnd/>
          </a:ln>
        </p:spPr>
        <p:txBody>
          <a:bodyPr wrap="none">
            <a:spAutoFit/>
          </a:bodyPr>
          <a:lstStyle/>
          <a:p>
            <a:pPr eaLnBrk="0" hangingPunct="0"/>
            <a:r>
              <a:rPr lang="en-US" sz="2400" b="1" dirty="0"/>
              <a:t>Analyst</a:t>
            </a:r>
          </a:p>
        </p:txBody>
      </p:sp>
      <p:sp>
        <p:nvSpPr>
          <p:cNvPr id="14" name="Content Placeholder 1"/>
          <p:cNvSpPr>
            <a:spLocks noGrp="1"/>
          </p:cNvSpPr>
          <p:nvPr>
            <p:ph idx="1"/>
          </p:nvPr>
        </p:nvSpPr>
        <p:spPr>
          <a:xfrm>
            <a:off x="838201" y="4997153"/>
            <a:ext cx="2999282" cy="1099931"/>
          </a:xfrm>
        </p:spPr>
        <p:txBody>
          <a:bodyPr>
            <a:normAutofit/>
          </a:bodyPr>
          <a:lstStyle/>
          <a:p>
            <a:pPr marL="0" indent="0">
              <a:buNone/>
            </a:pPr>
            <a:r>
              <a:rPr lang="en-US" dirty="0">
                <a:latin typeface="Arial" charset="0"/>
                <a:ea typeface="Arial" charset="0"/>
                <a:cs typeface="Arial" charset="0"/>
              </a:rPr>
              <a:t>example: </a:t>
            </a:r>
          </a:p>
          <a:p>
            <a:pPr lvl="1"/>
            <a:r>
              <a:rPr lang="en-US" dirty="0">
                <a:latin typeface="Arial" charset="0"/>
                <a:ea typeface="Arial" charset="0"/>
                <a:cs typeface="Arial" charset="0"/>
              </a:rPr>
              <a:t>k-anonymity </a:t>
            </a:r>
            <a:endParaRPr lang="en-US" u="sng" dirty="0">
              <a:latin typeface="Arial" charset="0"/>
              <a:ea typeface="Arial" charset="0"/>
              <a:cs typeface="Arial" charset="0"/>
            </a:endParaRPr>
          </a:p>
        </p:txBody>
      </p:sp>
      <p:sp>
        <p:nvSpPr>
          <p:cNvPr id="21" name="Slide Number Placeholder 3"/>
          <p:cNvSpPr>
            <a:spLocks noGrp="1"/>
          </p:cNvSpPr>
          <p:nvPr>
            <p:ph type="sldNum" sz="quarter" idx="12"/>
          </p:nvPr>
        </p:nvSpPr>
        <p:spPr/>
        <p:txBody>
          <a:bodyPr/>
          <a:lstStyle/>
          <a:p>
            <a:fld id="{91F54218-ECD5-40B3-9B38-179C82A047E5}" type="slidenum">
              <a:rPr lang="en-US" smtClean="0"/>
              <a:pPr/>
              <a:t>7</a:t>
            </a:fld>
            <a:endParaRPr lang="en-US"/>
          </a:p>
        </p:txBody>
      </p:sp>
    </p:spTree>
    <p:extLst>
      <p:ext uri="{BB962C8B-B14F-4D97-AF65-F5344CB8AC3E}">
        <p14:creationId xmlns:p14="http://schemas.microsoft.com/office/powerpoint/2010/main" val="18256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p:bldP spid="13" grpId="0" animBg="1"/>
      <p:bldP spid="27655" grpId="0" animBg="1"/>
      <p:bldP spid="11" grpId="0" animBg="1"/>
      <p:bldP spid="19" grpId="0"/>
      <p:bldP spid="3" grpId="0" animBg="1"/>
      <p:bldP spid="18"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A31D96-1AD3-F646-A550-A6FAC3C798B0}"/>
              </a:ext>
            </a:extLst>
          </p:cNvPr>
          <p:cNvSpPr>
            <a:spLocks noGrp="1"/>
          </p:cNvSpPr>
          <p:nvPr>
            <p:ph type="title"/>
          </p:nvPr>
        </p:nvSpPr>
        <p:spPr>
          <a:xfrm>
            <a:off x="174454" y="47625"/>
            <a:ext cx="11602387" cy="1325563"/>
          </a:xfrm>
        </p:spPr>
        <p:txBody>
          <a:bodyPr>
            <a:normAutofit/>
          </a:bodyPr>
          <a:lstStyle/>
          <a:p>
            <a:r>
              <a:rPr lang="en-US" dirty="0">
                <a:latin typeface="Arial" charset="0"/>
                <a:ea typeface="Arial" charset="0"/>
                <a:cs typeface="Arial" charset="0"/>
              </a:rPr>
              <a:t>What does this 3-anonymous table reveal?</a:t>
            </a:r>
            <a:endParaRPr lang="en-US" dirty="0"/>
          </a:p>
        </p:txBody>
      </p:sp>
      <p:graphicFrame>
        <p:nvGraphicFramePr>
          <p:cNvPr id="5" name="Group 233" descr="3-anonymous table"/>
          <p:cNvGraphicFramePr>
            <a:graphicFrameLocks noGrp="1"/>
          </p:cNvGraphicFramePr>
          <p:nvPr>
            <p:ph idx="4294967295"/>
            <p:extLst>
              <p:ext uri="{D42A27DB-BD31-4B8C-83A1-F6EECF244321}">
                <p14:modId xmlns:p14="http://schemas.microsoft.com/office/powerpoint/2010/main" val="2212374019"/>
              </p:ext>
            </p:extLst>
          </p:nvPr>
        </p:nvGraphicFramePr>
        <p:xfrm>
          <a:off x="549765" y="1333238"/>
          <a:ext cx="6124739" cy="4023360"/>
        </p:xfrm>
        <a:graphic>
          <a:graphicData uri="http://schemas.openxmlformats.org/drawingml/2006/table">
            <a:tbl>
              <a:tblPr firstRow="1" bandRow="1"/>
              <a:tblGrid>
                <a:gridCol w="532586">
                  <a:extLst>
                    <a:ext uri="{9D8B030D-6E8A-4147-A177-3AD203B41FA5}">
                      <a16:colId xmlns:a16="http://schemas.microsoft.com/office/drawing/2014/main" val="20000"/>
                    </a:ext>
                  </a:extLst>
                </a:gridCol>
                <a:gridCol w="1051303">
                  <a:extLst>
                    <a:ext uri="{9D8B030D-6E8A-4147-A177-3AD203B41FA5}">
                      <a16:colId xmlns:a16="http://schemas.microsoft.com/office/drawing/2014/main" val="20001"/>
                    </a:ext>
                  </a:extLst>
                </a:gridCol>
                <a:gridCol w="1034659">
                  <a:extLst>
                    <a:ext uri="{9D8B030D-6E8A-4147-A177-3AD203B41FA5}">
                      <a16:colId xmlns:a16="http://schemas.microsoft.com/office/drawing/2014/main" val="20002"/>
                    </a:ext>
                  </a:extLst>
                </a:gridCol>
                <a:gridCol w="1592210">
                  <a:extLst>
                    <a:ext uri="{9D8B030D-6E8A-4147-A177-3AD203B41FA5}">
                      <a16:colId xmlns:a16="http://schemas.microsoft.com/office/drawing/2014/main" val="20003"/>
                    </a:ext>
                  </a:extLst>
                </a:gridCol>
                <a:gridCol w="1913981">
                  <a:extLst>
                    <a:ext uri="{9D8B030D-6E8A-4147-A177-3AD203B41FA5}">
                      <a16:colId xmlns:a16="http://schemas.microsoft.com/office/drawing/2014/main" val="20004"/>
                    </a:ext>
                  </a:extLst>
                </a:gridCol>
              </a:tblGrid>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endParaRPr kumimoji="0" lang="en-US" altLang="en-US" sz="1800" b="0" i="0" u="none" strike="noStrike" cap="none" normalizeH="0" baseline="0">
                        <a:ln>
                          <a:noFill/>
                        </a:ln>
                        <a:solidFill>
                          <a:schemeClr val="tx2"/>
                        </a:solidFill>
                        <a:effectLst/>
                        <a:latin typeface="Verdana" charset="0"/>
                        <a:ea typeface="Arial" charset="0"/>
                        <a:cs typeface="Arial" charset="0"/>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0" i="1" u="none" strike="noStrike" cap="none" normalizeH="0" baseline="0">
                          <a:ln>
                            <a:noFill/>
                          </a:ln>
                          <a:solidFill>
                            <a:srgbClr val="000000"/>
                          </a:solidFill>
                          <a:effectLst/>
                          <a:latin typeface="Verdana" charset="0"/>
                          <a:ea typeface="Arial" charset="0"/>
                          <a:cs typeface="Arial" charset="0"/>
                        </a:rPr>
                        <a:t>Non-Sensitive Data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0" i="1" u="none" strike="noStrike" cap="none" normalizeH="0" baseline="0" dirty="0">
                          <a:ln>
                            <a:noFill/>
                          </a:ln>
                          <a:solidFill>
                            <a:srgbClr val="000000"/>
                          </a:solidFill>
                          <a:effectLst/>
                          <a:latin typeface="Verdana" charset="0"/>
                          <a:ea typeface="Arial" charset="0"/>
                          <a:cs typeface="Arial" charset="0"/>
                        </a:rPr>
                        <a:t>Sensitive Data</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3364">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1" i="1" u="none" strike="noStrike" cap="none" normalizeH="0" baseline="0">
                          <a:ln>
                            <a:noFill/>
                          </a:ln>
                          <a:solidFill>
                            <a:srgbClr val="000000"/>
                          </a:solidFill>
                          <a:effectLst/>
                          <a:latin typeface="Verdana" charset="0"/>
                          <a:ea typeface="Arial" charset="0"/>
                          <a:cs typeface="Arial" charset="0"/>
                        </a:rPr>
                        <a:t>#</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1" i="1" u="none" strike="noStrike" cap="none" normalizeH="0" baseline="0">
                          <a:ln>
                            <a:noFill/>
                          </a:ln>
                          <a:solidFill>
                            <a:srgbClr val="000000"/>
                          </a:solidFill>
                          <a:effectLst/>
                          <a:latin typeface="Verdana" charset="0"/>
                          <a:ea typeface="Arial" charset="0"/>
                          <a:cs typeface="Arial" charset="0"/>
                        </a:rPr>
                        <a:t>ZIP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1" i="1" u="none" strike="noStrike" cap="none" normalizeH="0" baseline="0">
                          <a:ln>
                            <a:noFill/>
                          </a:ln>
                          <a:solidFill>
                            <a:srgbClr val="000000"/>
                          </a:solidFill>
                          <a:effectLst/>
                          <a:latin typeface="Verdana" charset="0"/>
                          <a:ea typeface="Arial" charset="0"/>
                          <a:cs typeface="Arial" charset="0"/>
                        </a:rPr>
                        <a:t>Age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1" i="1" u="none" strike="noStrike" cap="none" normalizeH="0" baseline="0">
                          <a:ln>
                            <a:noFill/>
                          </a:ln>
                          <a:solidFill>
                            <a:srgbClr val="000000"/>
                          </a:solidFill>
                          <a:effectLst/>
                          <a:latin typeface="Verdana" charset="0"/>
                          <a:ea typeface="Arial" charset="0"/>
                          <a:cs typeface="Arial" charset="0"/>
                        </a:rPr>
                        <a:t>Nationality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600" b="1" i="1" u="none" strike="noStrike" cap="none" normalizeH="0" baseline="0" dirty="0">
                          <a:ln>
                            <a:noFill/>
                          </a:ln>
                          <a:solidFill>
                            <a:srgbClr val="000000"/>
                          </a:solidFill>
                          <a:effectLst/>
                          <a:latin typeface="Verdana" charset="0"/>
                          <a:ea typeface="Arial" charset="0"/>
                          <a:cs typeface="Arial" charset="0"/>
                        </a:rPr>
                        <a:t>Condition</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1305*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Heart Disease</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1305*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Viral Infection</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1305*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2">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2">
                              <a:lumMod val="75000"/>
                            </a:schemeClr>
                          </a:solidFill>
                          <a:effectLst/>
                          <a:latin typeface="Verdana" charset="0"/>
                          <a:ea typeface="Arial" charset="0"/>
                          <a:cs typeface="Arial" charset="0"/>
                        </a:rPr>
                        <a:t>Cancer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1485*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&gt; 39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Cancer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6</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1485*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&gt; 39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Heart Disease</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3364">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rgbClr val="0D0EFF"/>
                          </a:solidFill>
                          <a:effectLst/>
                          <a:latin typeface="Verdana" charset="0"/>
                          <a:ea typeface="Arial" charset="0"/>
                          <a:cs typeface="Arial" charset="0"/>
                        </a:rPr>
                        <a:t>1485*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&gt; 39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rgbClr val="0D0EFF"/>
                          </a:solidFill>
                          <a:effectLst/>
                          <a:latin typeface="Verdana" charset="0"/>
                          <a:ea typeface="Arial" charset="0"/>
                          <a:cs typeface="Arial" charset="0"/>
                        </a:rPr>
                        <a:t>Viral Infection</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1306*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Heart Disease</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058">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10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1306*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Viral Infection</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3364">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11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a:ln>
                            <a:noFill/>
                          </a:ln>
                          <a:solidFill>
                            <a:schemeClr val="accent6">
                              <a:lumMod val="75000"/>
                            </a:schemeClr>
                          </a:solidFill>
                          <a:effectLst/>
                          <a:latin typeface="Verdana" charset="0"/>
                          <a:ea typeface="Arial" charset="0"/>
                          <a:cs typeface="Arial" charset="0"/>
                        </a:rPr>
                        <a:t>1306*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&lt; 40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rtl="0" eaLnBrk="0" hangingPunct="0">
                        <a:spcBef>
                          <a:spcPct val="20000"/>
                        </a:spcBef>
                        <a:buClr>
                          <a:schemeClr val="hlink"/>
                        </a:buClr>
                        <a:buSzPct val="80000"/>
                        <a:buFont typeface="Wingdings" charset="2"/>
                        <a:defRPr sz="2800">
                          <a:solidFill>
                            <a:schemeClr val="tx1"/>
                          </a:solidFill>
                          <a:latin typeface="Arial" charset="0"/>
                          <a:ea typeface="Arial" charset="0"/>
                          <a:cs typeface="Arial" charset="0"/>
                        </a:defRPr>
                      </a:lvl1pPr>
                      <a:lvl2pPr marL="742950" indent="-285750" algn="l" rtl="0" eaLnBrk="0" hangingPunct="0">
                        <a:spcBef>
                          <a:spcPct val="20000"/>
                        </a:spcBef>
                        <a:buClr>
                          <a:schemeClr val="tx2"/>
                        </a:buClr>
                        <a:buSzPct val="50000"/>
                        <a:buFont typeface="Wingdings" charset="2"/>
                        <a:defRPr sz="2400">
                          <a:solidFill>
                            <a:schemeClr val="tx1"/>
                          </a:solidFill>
                          <a:latin typeface="Arial" charset="0"/>
                          <a:ea typeface="Arial" charset="0"/>
                          <a:cs typeface="Arial" charset="0"/>
                        </a:defRPr>
                      </a:lvl2pPr>
                      <a:lvl3pPr marL="1143000" indent="-228600" algn="l" rtl="0" eaLnBrk="0" hangingPunct="0">
                        <a:spcBef>
                          <a:spcPct val="20000"/>
                        </a:spcBef>
                        <a:buClr>
                          <a:schemeClr val="accent2"/>
                        </a:buClr>
                        <a:defRPr sz="2000">
                          <a:solidFill>
                            <a:schemeClr val="tx1"/>
                          </a:solidFill>
                          <a:latin typeface="Arial" charset="0"/>
                          <a:ea typeface="Arial" charset="0"/>
                          <a:cs typeface="Arial" charset="0"/>
                        </a:defRPr>
                      </a:lvl3pPr>
                      <a:lvl4pPr marL="1600200" indent="-228600" algn="l" rtl="0" eaLnBrk="0" hangingPunct="0">
                        <a:spcBef>
                          <a:spcPct val="20000"/>
                        </a:spcBef>
                        <a:buClr>
                          <a:schemeClr val="folHlink"/>
                        </a:buClr>
                        <a:buSzPct val="50000"/>
                        <a:buFont typeface="Wingdings" charset="2"/>
                        <a:defRPr>
                          <a:solidFill>
                            <a:schemeClr val="tx1"/>
                          </a:solidFill>
                          <a:latin typeface="Arial" charset="0"/>
                          <a:ea typeface="Arial" charset="0"/>
                          <a:cs typeface="Arial" charset="0"/>
                        </a:defRPr>
                      </a:lvl4pPr>
                      <a:lvl5pPr marL="2057400" indent="-228600" algn="l" rtl="0" eaLnBrk="0" hangingPunct="0">
                        <a:spcBef>
                          <a:spcPct val="20000"/>
                        </a:spcBef>
                        <a:buClr>
                          <a:schemeClr val="hlink"/>
                        </a:buCl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hlink"/>
                        </a:buClr>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charset="2"/>
                        <a:buNone/>
                        <a:tabLst/>
                      </a:pPr>
                      <a:r>
                        <a:rPr kumimoji="0" lang="en-US" altLang="en-US" sz="1800" b="0" i="0" u="none" strike="noStrike" cap="none" normalizeH="0" baseline="0" dirty="0">
                          <a:ln>
                            <a:noFill/>
                          </a:ln>
                          <a:solidFill>
                            <a:schemeClr val="accent6">
                              <a:lumMod val="75000"/>
                            </a:schemeClr>
                          </a:solidFill>
                          <a:effectLst/>
                          <a:latin typeface="Verdana" charset="0"/>
                          <a:ea typeface="Arial" charset="0"/>
                          <a:cs typeface="Arial" charset="0"/>
                        </a:rPr>
                        <a:t>Cancer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 name="Rectangle 3"/>
          <p:cNvSpPr/>
          <p:nvPr/>
        </p:nvSpPr>
        <p:spPr>
          <a:xfrm>
            <a:off x="7049814" y="1309165"/>
            <a:ext cx="4290848" cy="4216539"/>
          </a:xfrm>
          <a:prstGeom prst="rect">
            <a:avLst/>
          </a:prstGeom>
        </p:spPr>
        <p:txBody>
          <a:bodyPr wrap="square">
            <a:spAutoFit/>
          </a:bodyPr>
          <a:lstStyle/>
          <a:p>
            <a:pPr marL="342900" indent="-342900">
              <a:buAutoNum type="arabicPeriod"/>
            </a:pPr>
            <a:r>
              <a:rPr lang="en-US" sz="2400" dirty="0">
                <a:latin typeface="Arial" charset="0"/>
                <a:ea typeface="Arial" charset="0"/>
                <a:cs typeface="Arial" charset="0"/>
              </a:rPr>
              <a:t>Is there anyone in zip code 13660 in the table?</a:t>
            </a:r>
          </a:p>
          <a:p>
            <a:pPr marL="342900" indent="-342900">
              <a:buAutoNum type="arabicPeriod"/>
            </a:pPr>
            <a:r>
              <a:rPr lang="en-US" sz="2400" dirty="0">
                <a:latin typeface="Arial" charset="0"/>
                <a:ea typeface="Arial" charset="0"/>
                <a:cs typeface="Arial" charset="0"/>
              </a:rPr>
              <a:t>Is there anyone with Flu in the table?</a:t>
            </a:r>
          </a:p>
          <a:p>
            <a:pPr marL="342900" indent="-342900">
              <a:buAutoNum type="arabicPeriod"/>
            </a:pPr>
            <a:r>
              <a:rPr lang="en-US" sz="2400" dirty="0">
                <a:latin typeface="Arial" charset="0"/>
                <a:ea typeface="Arial" charset="0"/>
                <a:cs typeface="Arial" charset="0"/>
              </a:rPr>
              <a:t>How many are age 39?</a:t>
            </a:r>
          </a:p>
          <a:p>
            <a:pPr marL="342900" indent="-342900">
              <a:buAutoNum type="arabicPeriod"/>
            </a:pPr>
            <a:r>
              <a:rPr lang="en-US" sz="2400" dirty="0">
                <a:latin typeface="Arial" charset="0"/>
                <a:ea typeface="Arial" charset="0"/>
                <a:cs typeface="Arial" charset="0"/>
              </a:rPr>
              <a:t>How many people in the table can be in the zip code 13061?</a:t>
            </a:r>
          </a:p>
          <a:p>
            <a:pPr marL="342900" indent="-342900">
              <a:buAutoNum type="arabicPeriod"/>
            </a:pPr>
            <a:endParaRPr lang="en-US" sz="2000" dirty="0">
              <a:latin typeface="Arial" charset="0"/>
              <a:ea typeface="Arial" charset="0"/>
              <a:cs typeface="Arial" charset="0"/>
            </a:endParaRPr>
          </a:p>
          <a:p>
            <a:r>
              <a:rPr lang="en-US" sz="2400" dirty="0">
                <a:solidFill>
                  <a:srgbClr val="FF0000"/>
                </a:solidFill>
                <a:latin typeface="Arial" charset="0"/>
                <a:ea typeface="Arial" charset="0"/>
                <a:cs typeface="Arial" charset="0"/>
              </a:rPr>
              <a:t>Remember Negative/Null response is useful information</a:t>
            </a:r>
          </a:p>
        </p:txBody>
      </p:sp>
      <p:sp>
        <p:nvSpPr>
          <p:cNvPr id="8" name="TextBox 7"/>
          <p:cNvSpPr txBox="1"/>
          <p:nvPr/>
        </p:nvSpPr>
        <p:spPr>
          <a:xfrm>
            <a:off x="1245476" y="5699502"/>
            <a:ext cx="10531365" cy="830997"/>
          </a:xfrm>
          <a:prstGeom prst="rect">
            <a:avLst/>
          </a:prstGeom>
          <a:noFill/>
        </p:spPr>
        <p:txBody>
          <a:bodyPr wrap="square" rtlCol="0">
            <a:spAutoFit/>
          </a:bodyPr>
          <a:lstStyle/>
          <a:p>
            <a:pPr marL="342900" indent="-342900">
              <a:buFont typeface="Arial" charset="0"/>
              <a:buChar char="•"/>
            </a:pPr>
            <a:r>
              <a:rPr lang="en-US" sz="2400" b="1" dirty="0">
                <a:solidFill>
                  <a:srgbClr val="FF0000"/>
                </a:solidFill>
                <a:latin typeface="Arial" charset="0"/>
                <a:ea typeface="Arial" charset="0"/>
                <a:cs typeface="Arial" charset="0"/>
              </a:rPr>
              <a:t>Ask as many questions you want because the data is released</a:t>
            </a:r>
          </a:p>
          <a:p>
            <a:pPr marL="342900" indent="-342900">
              <a:buFont typeface="Arial" charset="0"/>
              <a:buChar char="•"/>
            </a:pPr>
            <a:r>
              <a:rPr lang="en-US" sz="2400" b="1" dirty="0">
                <a:solidFill>
                  <a:srgbClr val="FF0000"/>
                </a:solidFill>
                <a:latin typeface="Arial" charset="0"/>
                <a:ea typeface="Arial" charset="0"/>
                <a:cs typeface="Arial" charset="0"/>
              </a:rPr>
              <a:t>Risk: Allows us to infer information about the original table</a:t>
            </a:r>
          </a:p>
        </p:txBody>
      </p:sp>
      <p:sp>
        <p:nvSpPr>
          <p:cNvPr id="2" name="Slide Number Placeholder 1"/>
          <p:cNvSpPr>
            <a:spLocks noGrp="1"/>
          </p:cNvSpPr>
          <p:nvPr>
            <p:ph type="sldNum" sz="quarter" idx="12"/>
          </p:nvPr>
        </p:nvSpPr>
        <p:spPr/>
        <p:txBody>
          <a:bodyPr/>
          <a:lstStyle/>
          <a:p>
            <a:fld id="{3E5BF5F9-4D9A-9543-85E8-59158CD2B6EB}" type="slidenum">
              <a:rPr lang="en-US" smtClean="0"/>
              <a:t>8</a:t>
            </a:fld>
            <a:endParaRPr lang="en-US"/>
          </a:p>
        </p:txBody>
      </p:sp>
    </p:spTree>
    <p:extLst>
      <p:ext uri="{BB962C8B-B14F-4D97-AF65-F5344CB8AC3E}">
        <p14:creationId xmlns:p14="http://schemas.microsoft.com/office/powerpoint/2010/main" val="107962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4"/>
          <p:cNvSpPr>
            <a:spLocks noGrp="1"/>
          </p:cNvSpPr>
          <p:nvPr>
            <p:ph type="title"/>
          </p:nvPr>
        </p:nvSpPr>
        <p:spPr/>
        <p:txBody>
          <a:bodyPr>
            <a:noAutofit/>
          </a:bodyPr>
          <a:lstStyle/>
          <a:p>
            <a:r>
              <a:rPr lang="en-US" b="1" dirty="0">
                <a:solidFill>
                  <a:srgbClr val="FF0000"/>
                </a:solidFill>
                <a:latin typeface="Arial" charset="0"/>
                <a:ea typeface="Arial" charset="0"/>
                <a:cs typeface="Arial" charset="0"/>
              </a:rPr>
              <a:t>Privacy-preserving statistics:</a:t>
            </a:r>
            <a:br>
              <a:rPr lang="en-US" b="1" dirty="0">
                <a:solidFill>
                  <a:srgbClr val="FF0000"/>
                </a:solidFill>
                <a:latin typeface="Arial" charset="0"/>
                <a:ea typeface="Arial" charset="0"/>
                <a:cs typeface="Arial" charset="0"/>
              </a:rPr>
            </a:br>
            <a:r>
              <a:rPr lang="en-US" b="1" dirty="0">
                <a:solidFill>
                  <a:srgbClr val="FF0000"/>
                </a:solidFill>
                <a:latin typeface="Arial" charset="0"/>
                <a:ea typeface="Arial" charset="0"/>
                <a:cs typeface="Arial" charset="0"/>
              </a:rPr>
              <a:t>Interactive setting</a:t>
            </a:r>
          </a:p>
        </p:txBody>
      </p:sp>
      <p:sp>
        <p:nvSpPr>
          <p:cNvPr id="31750" name="AutoShape 18" descr="Database curator"/>
          <p:cNvSpPr>
            <a:spLocks noChangeArrowheads="1"/>
          </p:cNvSpPr>
          <p:nvPr/>
        </p:nvSpPr>
        <p:spPr bwMode="auto">
          <a:xfrm>
            <a:off x="8330292" y="2438400"/>
            <a:ext cx="1498600" cy="1371600"/>
          </a:xfrm>
          <a:prstGeom prst="can">
            <a:avLst>
              <a:gd name="adj" fmla="val 17824"/>
            </a:avLst>
          </a:prstGeom>
          <a:solidFill>
            <a:schemeClr val="accent1"/>
          </a:solidFill>
          <a:ln w="28575">
            <a:solidFill>
              <a:schemeClr val="tx1"/>
            </a:solidFill>
            <a:round/>
            <a:headEnd/>
            <a:tailEnd/>
          </a:ln>
        </p:spPr>
        <p:txBody>
          <a:bodyPr wrap="none" anchor="ctr"/>
          <a:lstStyle/>
          <a:p>
            <a:pPr algn="ctr" eaLnBrk="0" hangingPunct="0">
              <a:lnSpc>
                <a:spcPct val="60000"/>
              </a:lnSpc>
            </a:pPr>
            <a:r>
              <a:rPr lang="en-US"/>
              <a:t>x</a:t>
            </a:r>
            <a:r>
              <a:rPr lang="en-US" baseline="-25000"/>
              <a:t>1</a:t>
            </a:r>
          </a:p>
          <a:p>
            <a:pPr algn="ctr" eaLnBrk="0" hangingPunct="0">
              <a:lnSpc>
                <a:spcPct val="60000"/>
              </a:lnSpc>
            </a:pPr>
            <a:r>
              <a:rPr lang="en-US"/>
              <a:t>…</a:t>
            </a:r>
          </a:p>
          <a:p>
            <a:pPr algn="ctr" eaLnBrk="0" hangingPunct="0">
              <a:lnSpc>
                <a:spcPct val="60000"/>
              </a:lnSpc>
            </a:pPr>
            <a:r>
              <a:rPr lang="en-US"/>
              <a:t>x</a:t>
            </a:r>
            <a:r>
              <a:rPr lang="en-US" baseline="-25000"/>
              <a:t>n</a:t>
            </a:r>
          </a:p>
        </p:txBody>
      </p:sp>
      <p:pic>
        <p:nvPicPr>
          <p:cNvPr id="15" name="Picture 14" descr="Database curator">
            <a:extLst>
              <a:ext uri="{FF2B5EF4-FFF2-40B4-BE49-F238E27FC236}">
                <a16:creationId xmlns:a16="http://schemas.microsoft.com/office/drawing/2014/main" id="{AE097002-7945-C649-B5AA-FD9309CBD974}"/>
              </a:ext>
            </a:extLst>
          </p:cNvPr>
          <p:cNvPicPr>
            <a:picLocks noChangeAspect="1"/>
          </p:cNvPicPr>
          <p:nvPr/>
        </p:nvPicPr>
        <p:blipFill>
          <a:blip r:embed="rId2"/>
          <a:stretch>
            <a:fillRect/>
          </a:stretch>
        </p:blipFill>
        <p:spPr>
          <a:xfrm>
            <a:off x="7616970" y="2524385"/>
            <a:ext cx="1285615" cy="1285615"/>
          </a:xfrm>
          <a:prstGeom prst="rect">
            <a:avLst/>
          </a:prstGeom>
        </p:spPr>
      </p:pic>
      <p:sp>
        <p:nvSpPr>
          <p:cNvPr id="31752" name="Rectangle 20"/>
          <p:cNvSpPr>
            <a:spLocks noChangeArrowheads="1"/>
          </p:cNvSpPr>
          <p:nvPr/>
        </p:nvSpPr>
        <p:spPr bwMode="auto">
          <a:xfrm>
            <a:off x="8366579" y="3863437"/>
            <a:ext cx="2188420" cy="1200329"/>
          </a:xfrm>
          <a:prstGeom prst="rect">
            <a:avLst/>
          </a:prstGeom>
          <a:noFill/>
          <a:ln w="28575">
            <a:noFill/>
            <a:miter lim="800000"/>
            <a:headEnd/>
            <a:tailEnd/>
          </a:ln>
        </p:spPr>
        <p:txBody>
          <a:bodyPr wrap="none">
            <a:spAutoFit/>
          </a:bodyPr>
          <a:lstStyle/>
          <a:p>
            <a:pPr eaLnBrk="0" hangingPunct="0"/>
            <a:r>
              <a:rPr lang="en-US" sz="2400" b="1" dirty="0">
                <a:latin typeface="Arial" charset="0"/>
                <a:ea typeface="Arial" charset="0"/>
                <a:cs typeface="Arial" charset="0"/>
              </a:rPr>
              <a:t>Database D</a:t>
            </a:r>
          </a:p>
          <a:p>
            <a:pPr eaLnBrk="0" hangingPunct="0"/>
            <a:r>
              <a:rPr lang="en-US" sz="2400" dirty="0">
                <a:latin typeface="Arial" charset="0"/>
                <a:ea typeface="Arial" charset="0"/>
                <a:cs typeface="Arial" charset="0"/>
              </a:rPr>
              <a:t>maintained by </a:t>
            </a:r>
          </a:p>
          <a:p>
            <a:pPr eaLnBrk="0" hangingPunct="0"/>
            <a:r>
              <a:rPr lang="en-US" sz="2400" dirty="0">
                <a:latin typeface="Arial" charset="0"/>
                <a:ea typeface="Arial" charset="0"/>
                <a:cs typeface="Arial" charset="0"/>
              </a:rPr>
              <a:t>trusted curator</a:t>
            </a:r>
          </a:p>
        </p:txBody>
      </p:sp>
      <p:sp>
        <p:nvSpPr>
          <p:cNvPr id="4" name="TextBox 3"/>
          <p:cNvSpPr txBox="1"/>
          <p:nvPr/>
        </p:nvSpPr>
        <p:spPr>
          <a:xfrm>
            <a:off x="8284428" y="5156032"/>
            <a:ext cx="2057400" cy="1323439"/>
          </a:xfrm>
          <a:prstGeom prst="rect">
            <a:avLst/>
          </a:prstGeom>
          <a:noFill/>
        </p:spPr>
        <p:txBody>
          <a:bodyPr wrap="square" rtlCol="0">
            <a:spAutoFit/>
          </a:bodyPr>
          <a:lstStyle/>
          <a:p>
            <a:pPr marL="285750" indent="-285750">
              <a:buFont typeface="Arial" pitchFamily="34" charset="0"/>
              <a:buChar char="•"/>
            </a:pPr>
            <a:r>
              <a:rPr lang="en-US" sz="2000" dirty="0">
                <a:latin typeface="Arial" charset="0"/>
                <a:ea typeface="Arial" charset="0"/>
                <a:cs typeface="Arial" charset="0"/>
              </a:rPr>
              <a:t>Census data</a:t>
            </a:r>
          </a:p>
          <a:p>
            <a:pPr marL="285750" indent="-285750">
              <a:buFont typeface="Arial" pitchFamily="34" charset="0"/>
              <a:buChar char="•"/>
            </a:pPr>
            <a:r>
              <a:rPr lang="en-US" sz="2000" dirty="0">
                <a:latin typeface="Arial" charset="0"/>
                <a:ea typeface="Arial" charset="0"/>
                <a:cs typeface="Arial" charset="0"/>
              </a:rPr>
              <a:t>Health data</a:t>
            </a:r>
          </a:p>
          <a:p>
            <a:pPr marL="285750" indent="-285750">
              <a:buFont typeface="Arial" pitchFamily="34" charset="0"/>
              <a:buChar char="•"/>
            </a:pPr>
            <a:r>
              <a:rPr lang="en-US" sz="2000" dirty="0">
                <a:latin typeface="Arial" charset="0"/>
                <a:ea typeface="Arial" charset="0"/>
                <a:cs typeface="Arial" charset="0"/>
              </a:rPr>
              <a:t>Network data</a:t>
            </a:r>
          </a:p>
          <a:p>
            <a:pPr marL="285750" indent="-285750">
              <a:buFont typeface="Arial" pitchFamily="34" charset="0"/>
              <a:buChar char="•"/>
            </a:pPr>
            <a:r>
              <a:rPr lang="en-US" sz="2000" dirty="0">
                <a:latin typeface="Arial" charset="0"/>
                <a:ea typeface="Arial" charset="0"/>
                <a:cs typeface="Arial" charset="0"/>
              </a:rPr>
              <a:t>…</a:t>
            </a:r>
          </a:p>
        </p:txBody>
      </p:sp>
      <p:pic>
        <p:nvPicPr>
          <p:cNvPr id="31751" name="Picture 19" descr="analyst"/>
          <p:cNvPicPr>
            <a:picLocks noChangeAspect="1" noChangeArrowheads="1"/>
          </p:cNvPicPr>
          <p:nvPr/>
        </p:nvPicPr>
        <p:blipFill>
          <a:blip r:embed="rId3" cstate="print"/>
          <a:srcRect/>
          <a:stretch>
            <a:fillRect/>
          </a:stretch>
        </p:blipFill>
        <p:spPr bwMode="auto">
          <a:xfrm>
            <a:off x="2326368" y="2005834"/>
            <a:ext cx="1584325" cy="1841500"/>
          </a:xfrm>
          <a:prstGeom prst="rect">
            <a:avLst/>
          </a:prstGeom>
          <a:noFill/>
          <a:ln w="9525">
            <a:noFill/>
            <a:miter lim="800000"/>
            <a:headEnd/>
            <a:tailEnd/>
          </a:ln>
        </p:spPr>
      </p:pic>
      <p:sp>
        <p:nvSpPr>
          <p:cNvPr id="31753" name="Rectangle 21"/>
          <p:cNvSpPr>
            <a:spLocks noChangeArrowheads="1"/>
          </p:cNvSpPr>
          <p:nvPr/>
        </p:nvSpPr>
        <p:spPr bwMode="auto">
          <a:xfrm>
            <a:off x="2551194" y="3881736"/>
            <a:ext cx="1134670" cy="461665"/>
          </a:xfrm>
          <a:prstGeom prst="rect">
            <a:avLst/>
          </a:prstGeom>
          <a:noFill/>
          <a:ln w="28575">
            <a:noFill/>
            <a:miter lim="800000"/>
            <a:headEnd/>
            <a:tailEnd/>
          </a:ln>
        </p:spPr>
        <p:txBody>
          <a:bodyPr wrap="none">
            <a:spAutoFit/>
          </a:bodyPr>
          <a:lstStyle/>
          <a:p>
            <a:pPr eaLnBrk="0" hangingPunct="0"/>
            <a:r>
              <a:rPr lang="en-US" sz="2400" b="1" dirty="0"/>
              <a:t>Analyst</a:t>
            </a:r>
          </a:p>
        </p:txBody>
      </p:sp>
      <p:grpSp>
        <p:nvGrpSpPr>
          <p:cNvPr id="31747" name="Group 22" descr="arrow"/>
          <p:cNvGrpSpPr>
            <a:grpSpLocks/>
          </p:cNvGrpSpPr>
          <p:nvPr/>
        </p:nvGrpSpPr>
        <p:grpSpPr bwMode="auto">
          <a:xfrm>
            <a:off x="4199617" y="2082034"/>
            <a:ext cx="3581400" cy="790574"/>
            <a:chOff x="1670" y="2035"/>
            <a:chExt cx="2256" cy="498"/>
          </a:xfrm>
        </p:grpSpPr>
        <p:sp>
          <p:nvSpPr>
            <p:cNvPr id="31754" name="AutoShape 12"/>
            <p:cNvSpPr>
              <a:spLocks noChangeArrowheads="1"/>
            </p:cNvSpPr>
            <p:nvPr/>
          </p:nvSpPr>
          <p:spPr bwMode="auto">
            <a:xfrm>
              <a:off x="1670" y="2266"/>
              <a:ext cx="2256" cy="267"/>
            </a:xfrm>
            <a:prstGeom prst="rightArrow">
              <a:avLst>
                <a:gd name="adj1" fmla="val 31843"/>
                <a:gd name="adj2" fmla="val 65796"/>
              </a:avLst>
            </a:prstGeom>
            <a:noFill/>
            <a:ln w="28575">
              <a:solidFill>
                <a:schemeClr val="tx1"/>
              </a:solidFill>
              <a:miter lim="800000"/>
              <a:headEnd/>
              <a:tailEnd/>
            </a:ln>
          </p:spPr>
          <p:txBody>
            <a:bodyPr wrap="none" anchor="ctr"/>
            <a:lstStyle/>
            <a:p>
              <a:pPr eaLnBrk="0" hangingPunct="0"/>
              <a:endParaRPr lang="en-US"/>
            </a:p>
          </p:txBody>
        </p:sp>
        <p:sp>
          <p:nvSpPr>
            <p:cNvPr id="31755" name="Text Box 13"/>
            <p:cNvSpPr txBox="1">
              <a:spLocks noChangeArrowheads="1"/>
            </p:cNvSpPr>
            <p:nvPr/>
          </p:nvSpPr>
          <p:spPr bwMode="auto">
            <a:xfrm>
              <a:off x="2141" y="2035"/>
              <a:ext cx="718" cy="291"/>
            </a:xfrm>
            <a:prstGeom prst="rect">
              <a:avLst/>
            </a:prstGeom>
            <a:solidFill>
              <a:schemeClr val="bg1"/>
            </a:solidFill>
            <a:ln w="28575">
              <a:noFill/>
              <a:miter lim="800000"/>
              <a:headEnd/>
              <a:tailEnd/>
            </a:ln>
          </p:spPr>
          <p:txBody>
            <a:bodyPr wrap="none">
              <a:spAutoFit/>
            </a:bodyPr>
            <a:lstStyle/>
            <a:p>
              <a:pPr eaLnBrk="0" hangingPunct="0"/>
              <a:r>
                <a:rPr lang="en-US" sz="2400" b="1" dirty="0"/>
                <a:t>Query f</a:t>
              </a:r>
            </a:p>
          </p:txBody>
        </p:sp>
      </p:grpSp>
      <p:sp>
        <p:nvSpPr>
          <p:cNvPr id="3" name="Rectangular Callout 2"/>
          <p:cNvSpPr/>
          <p:nvPr/>
        </p:nvSpPr>
        <p:spPr>
          <a:xfrm>
            <a:off x="6739731" y="1905000"/>
            <a:ext cx="3741737" cy="481834"/>
          </a:xfrm>
          <a:prstGeom prst="wedgeRectCallout">
            <a:avLst>
              <a:gd name="adj1" fmla="val -66867"/>
              <a:gd name="adj2" fmla="val 4277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individuals with salary &gt; $30K</a:t>
            </a:r>
          </a:p>
        </p:txBody>
      </p:sp>
      <p:sp>
        <p:nvSpPr>
          <p:cNvPr id="31748" name="AutoShape 5" descr="arrow"/>
          <p:cNvSpPr>
            <a:spLocks noChangeArrowheads="1"/>
          </p:cNvSpPr>
          <p:nvPr/>
        </p:nvSpPr>
        <p:spPr bwMode="auto">
          <a:xfrm flipH="1">
            <a:off x="4199617" y="3058347"/>
            <a:ext cx="3581400" cy="423862"/>
          </a:xfrm>
          <a:prstGeom prst="rightArrow">
            <a:avLst>
              <a:gd name="adj1" fmla="val 31843"/>
              <a:gd name="adj2" fmla="val 65796"/>
            </a:avLst>
          </a:prstGeom>
          <a:noFill/>
          <a:ln w="28575">
            <a:solidFill>
              <a:schemeClr val="tx1"/>
            </a:solidFill>
            <a:miter lim="800000"/>
            <a:headEnd/>
            <a:tailEnd/>
          </a:ln>
        </p:spPr>
        <p:txBody>
          <a:bodyPr wrap="none" anchor="ctr"/>
          <a:lstStyle/>
          <a:p>
            <a:pPr eaLnBrk="0" hangingPunct="0"/>
            <a:endParaRPr lang="en-US"/>
          </a:p>
        </p:txBody>
      </p:sp>
      <p:sp>
        <p:nvSpPr>
          <p:cNvPr id="31749" name="Text Box 16"/>
          <p:cNvSpPr txBox="1">
            <a:spLocks noChangeArrowheads="1"/>
          </p:cNvSpPr>
          <p:nvPr/>
        </p:nvSpPr>
        <p:spPr bwMode="auto">
          <a:xfrm>
            <a:off x="4980526" y="3482209"/>
            <a:ext cx="2119234" cy="830997"/>
          </a:xfrm>
          <a:prstGeom prst="rect">
            <a:avLst/>
          </a:prstGeom>
          <a:solidFill>
            <a:schemeClr val="bg1"/>
          </a:solidFill>
          <a:ln w="28575">
            <a:noFill/>
            <a:miter lim="800000"/>
            <a:headEnd/>
            <a:tailEnd/>
          </a:ln>
        </p:spPr>
        <p:txBody>
          <a:bodyPr wrap="none">
            <a:spAutoFit/>
          </a:bodyPr>
          <a:lstStyle/>
          <a:p>
            <a:pPr marL="342900" indent="-342900" eaLnBrk="0" hangingPunct="0">
              <a:buFont typeface="Arial" charset="0"/>
              <a:buChar char="•"/>
            </a:pPr>
            <a:r>
              <a:rPr lang="en-US" sz="2400" b="1" dirty="0">
                <a:sym typeface="Symbol" pitchFamily="18" charset="2"/>
              </a:rPr>
              <a:t>f(D)</a:t>
            </a:r>
          </a:p>
          <a:p>
            <a:pPr marL="342900" indent="-342900" eaLnBrk="0" hangingPunct="0">
              <a:buFont typeface="Arial" charset="0"/>
              <a:buChar char="•"/>
            </a:pPr>
            <a:r>
              <a:rPr lang="en-US" sz="2400" b="1" dirty="0">
                <a:sym typeface="Symbol" pitchFamily="18" charset="2"/>
              </a:rPr>
              <a:t>Not respond</a:t>
            </a:r>
          </a:p>
        </p:txBody>
      </p:sp>
      <p:sp>
        <p:nvSpPr>
          <p:cNvPr id="14" name="Slide Number Placeholder 3"/>
          <p:cNvSpPr>
            <a:spLocks noGrp="1"/>
          </p:cNvSpPr>
          <p:nvPr>
            <p:ph type="sldNum" sz="quarter" idx="12"/>
          </p:nvPr>
        </p:nvSpPr>
        <p:spPr/>
        <p:txBody>
          <a:bodyPr/>
          <a:lstStyle/>
          <a:p>
            <a:fld id="{91F54218-ECD5-40B3-9B38-179C82A047E5}" type="slidenum">
              <a:rPr lang="en-US" smtClean="0"/>
              <a:pPr/>
              <a:t>9</a:t>
            </a:fld>
            <a:endParaRPr lang="en-US"/>
          </a:p>
        </p:txBody>
      </p:sp>
    </p:spTree>
    <p:extLst>
      <p:ext uri="{BB962C8B-B14F-4D97-AF65-F5344CB8AC3E}">
        <p14:creationId xmlns:p14="http://schemas.microsoft.com/office/powerpoint/2010/main" val="214319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52" grpId="0"/>
      <p:bldP spid="4" grpId="0"/>
      <p:bldP spid="31753" grpId="0"/>
      <p:bldP spid="3" grpId="0" animBg="1"/>
      <p:bldP spid="31748" grpId="0" animBg="1"/>
      <p:bldP spid="3174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2|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15064</TotalTime>
  <Words>2339</Words>
  <Application>Microsoft Macintosh PowerPoint</Application>
  <PresentationFormat>Widescreen</PresentationFormat>
  <Paragraphs>383</Paragraphs>
  <Slides>35</Slides>
  <Notes>11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35</vt:i4>
      </vt:variant>
    </vt:vector>
  </HeadingPairs>
  <TitlesOfParts>
    <vt:vector size="52" baseType="lpstr">
      <vt:lpstr>Arial Unicode MS</vt:lpstr>
      <vt:lpstr>DengXian</vt:lpstr>
      <vt:lpstr>DengXian Light</vt:lpstr>
      <vt:lpstr>Arial</vt:lpstr>
      <vt:lpstr>Arial Narrow</vt:lpstr>
      <vt:lpstr>Calibri</vt:lpstr>
      <vt:lpstr>Calibri Light</vt:lpstr>
      <vt:lpstr>Cambria Math</vt:lpstr>
      <vt:lpstr>Comic Sans MS</vt:lpstr>
      <vt:lpstr>Helvetica Neue</vt:lpstr>
      <vt:lpstr>MT Extra</vt:lpstr>
      <vt:lpstr>Symbol</vt:lpstr>
      <vt:lpstr>Times New Roman</vt:lpstr>
      <vt:lpstr>Trebuchet MS</vt:lpstr>
      <vt:lpstr>Verdana</vt:lpstr>
      <vt:lpstr>Wingdings</vt:lpstr>
      <vt:lpstr>Office Theme</vt:lpstr>
      <vt:lpstr>CSC 533: Privacy in the Digital Age (Fall 2020)  Lecture 5: Introduction to Differential Privacy </vt:lpstr>
      <vt:lpstr>Goals for today</vt:lpstr>
      <vt:lpstr>Background: Privacy-preserving analytics </vt:lpstr>
      <vt:lpstr>Basic setting</vt:lpstr>
      <vt:lpstr>Examples of sanitization methods</vt:lpstr>
      <vt:lpstr>Settings for data analytics </vt:lpstr>
      <vt:lpstr>Privacy-preserving statistics:  Non-Interactive setting</vt:lpstr>
      <vt:lpstr>What does this 3-anonymous table reveal?</vt:lpstr>
      <vt:lpstr>Privacy-preserving statistics: Interactive setting</vt:lpstr>
      <vt:lpstr>Illustrative example of interactive setting</vt:lpstr>
      <vt:lpstr>Why interactive models?</vt:lpstr>
      <vt:lpstr>Does interactive setting prevent inference?</vt:lpstr>
      <vt:lpstr>Classical intuition for privacy</vt:lpstr>
      <vt:lpstr>Problems with classical intuition</vt:lpstr>
      <vt:lpstr>Towards a better privacy goal</vt:lpstr>
      <vt:lpstr>Differential privacy: Basic idea</vt:lpstr>
      <vt:lpstr>Differential privacy: Informally</vt:lpstr>
      <vt:lpstr>Differential privacy: Formal definition</vt:lpstr>
      <vt:lpstr>Interpreting differential privacy</vt:lpstr>
      <vt:lpstr>Differential privacy: Illustration</vt:lpstr>
      <vt:lpstr>Random response: Another approach</vt:lpstr>
      <vt:lpstr>Notable properties of DP</vt:lpstr>
      <vt:lpstr>Recap: Differential privacy</vt:lpstr>
      <vt:lpstr>Differential privacy: Example</vt:lpstr>
      <vt:lpstr>PowerPoint Presentation</vt:lpstr>
      <vt:lpstr>U.S. Census Bureau (2008 AD)</vt:lpstr>
      <vt:lpstr>Google (2014)</vt:lpstr>
      <vt:lpstr>Covid-19 mobility data</vt:lpstr>
      <vt:lpstr>Apple (2016)</vt:lpstr>
      <vt:lpstr>Many companies are refining DP</vt:lpstr>
      <vt:lpstr>Is DP being promoted by regulation?</vt:lpstr>
      <vt:lpstr>Useful links</vt:lpstr>
      <vt:lpstr>Interesting video</vt:lpstr>
      <vt:lpstr>Project Proposal</vt:lpstr>
      <vt:lpstr>Logistics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355</cp:revision>
  <cp:lastPrinted>2019-01-18T03:24:40Z</cp:lastPrinted>
  <dcterms:created xsi:type="dcterms:W3CDTF">2019-01-03T13:29:27Z</dcterms:created>
  <dcterms:modified xsi:type="dcterms:W3CDTF">2020-08-25T13:16:36Z</dcterms:modified>
</cp:coreProperties>
</file>